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6" r:id="rId1"/>
  </p:sldMasterIdLst>
  <p:sldIdLst>
    <p:sldId id="256" r:id="rId2"/>
    <p:sldId id="258" r:id="rId3"/>
    <p:sldId id="272" r:id="rId4"/>
    <p:sldId id="269" r:id="rId5"/>
    <p:sldId id="270" r:id="rId6"/>
    <p:sldId id="271" r:id="rId7"/>
    <p:sldId id="264" r:id="rId8"/>
    <p:sldId id="257"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0" d="100"/>
          <a:sy n="70" d="100"/>
        </p:scale>
        <p:origin x="53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9D6A00-C3A4-4F16-B692-8C3E2D2D9A0D}" type="doc">
      <dgm:prSet loTypeId="urn:microsoft.com/office/officeart/2016/7/layout/RepeatingBendingProcessNew" loCatId="process" qsTypeId="urn:microsoft.com/office/officeart/2005/8/quickstyle/simple1" qsCatId="simple" csTypeId="urn:microsoft.com/office/officeart/2005/8/colors/colorful1" csCatId="colorful" phldr="1"/>
      <dgm:spPr/>
      <dgm:t>
        <a:bodyPr/>
        <a:lstStyle/>
        <a:p>
          <a:endParaRPr lang="en-US"/>
        </a:p>
      </dgm:t>
    </dgm:pt>
    <dgm:pt modelId="{EC541C35-3F85-486F-945F-79B7E231EB56}">
      <dgm:prSet/>
      <dgm:spPr/>
      <dgm:t>
        <a:bodyPr/>
        <a:lstStyle/>
        <a:p>
          <a:r>
            <a:rPr lang="en-CA"/>
            <a:t>Your skaters are able to follow the </a:t>
          </a:r>
          <a:r>
            <a:rPr lang="en-CA" err="1"/>
            <a:t>Starskate</a:t>
          </a:r>
          <a:r>
            <a:rPr lang="en-CA"/>
            <a:t> or Podium Pathway</a:t>
          </a:r>
          <a:endParaRPr lang="en-US"/>
        </a:p>
      </dgm:t>
    </dgm:pt>
    <dgm:pt modelId="{0C2A6C27-549F-40A5-91FE-AF5D3321D408}" type="parTrans" cxnId="{B6B2A3F0-0901-46FA-9FF4-920578CF2712}">
      <dgm:prSet/>
      <dgm:spPr/>
      <dgm:t>
        <a:bodyPr/>
        <a:lstStyle/>
        <a:p>
          <a:endParaRPr lang="en-US"/>
        </a:p>
      </dgm:t>
    </dgm:pt>
    <dgm:pt modelId="{BBB17243-7FE1-4A70-BD63-922C44BEDA68}" type="sibTrans" cxnId="{B6B2A3F0-0901-46FA-9FF4-920578CF2712}">
      <dgm:prSet/>
      <dgm:spPr/>
      <dgm:t>
        <a:bodyPr/>
        <a:lstStyle/>
        <a:p>
          <a:endParaRPr lang="en-US"/>
        </a:p>
      </dgm:t>
    </dgm:pt>
    <dgm:pt modelId="{D171E367-E89E-4768-8398-2B40FE675550}">
      <dgm:prSet/>
      <dgm:spPr/>
      <dgm:t>
        <a:bodyPr/>
        <a:lstStyle/>
        <a:p>
          <a:r>
            <a:rPr lang="en-CA" dirty="0"/>
            <a:t>Go to skatecanada.ca/members to create an account in your child’s name. This way you will be able to see their </a:t>
          </a:r>
          <a:r>
            <a:rPr lang="en-CA" dirty="0" err="1"/>
            <a:t>STARskate</a:t>
          </a:r>
          <a:r>
            <a:rPr lang="en-CA" dirty="0"/>
            <a:t> Achievements and follow their official progress.</a:t>
          </a:r>
          <a:endParaRPr lang="en-US" dirty="0"/>
        </a:p>
      </dgm:t>
    </dgm:pt>
    <dgm:pt modelId="{9A1BFEBD-3FF2-4230-B67D-45DF829B394C}" type="parTrans" cxnId="{AB3D05F8-8D09-4101-9CBB-FF16BFD36DE2}">
      <dgm:prSet/>
      <dgm:spPr/>
      <dgm:t>
        <a:bodyPr/>
        <a:lstStyle/>
        <a:p>
          <a:endParaRPr lang="en-US"/>
        </a:p>
      </dgm:t>
    </dgm:pt>
    <dgm:pt modelId="{239537A0-F2DA-4C2F-829B-A8F3A84A9603}" type="sibTrans" cxnId="{AB3D05F8-8D09-4101-9CBB-FF16BFD36DE2}">
      <dgm:prSet/>
      <dgm:spPr/>
      <dgm:t>
        <a:bodyPr/>
        <a:lstStyle/>
        <a:p>
          <a:endParaRPr lang="en-US"/>
        </a:p>
      </dgm:t>
    </dgm:pt>
    <dgm:pt modelId="{D0BD2A7A-0F90-4A5C-BBF2-BDFB61D13F95}">
      <dgm:prSet/>
      <dgm:spPr/>
      <dgm:t>
        <a:bodyPr/>
        <a:lstStyle/>
        <a:p>
          <a:r>
            <a:rPr lang="en-CA" dirty="0"/>
            <a:t>When logged into your account with Skate Canada you can read more on Pathway choices</a:t>
          </a:r>
          <a:endParaRPr lang="en-US" dirty="0"/>
        </a:p>
      </dgm:t>
    </dgm:pt>
    <dgm:pt modelId="{1E4B61E6-A1E3-4205-90C4-5F45F61D36E9}" type="parTrans" cxnId="{936A94D4-8C64-479F-8E1C-03280471695C}">
      <dgm:prSet/>
      <dgm:spPr/>
      <dgm:t>
        <a:bodyPr/>
        <a:lstStyle/>
        <a:p>
          <a:endParaRPr lang="en-CA"/>
        </a:p>
      </dgm:t>
    </dgm:pt>
    <dgm:pt modelId="{AD5DAF10-3157-4DF7-B475-C1BA5846DC3C}" type="sibTrans" cxnId="{936A94D4-8C64-479F-8E1C-03280471695C}">
      <dgm:prSet/>
      <dgm:spPr/>
      <dgm:t>
        <a:bodyPr/>
        <a:lstStyle/>
        <a:p>
          <a:endParaRPr lang="en-US"/>
        </a:p>
      </dgm:t>
    </dgm:pt>
    <dgm:pt modelId="{01ACC8D6-6691-494E-B7EB-D4490A59AC5D}">
      <dgm:prSet/>
      <dgm:spPr/>
      <dgm:t>
        <a:bodyPr/>
        <a:lstStyle/>
        <a:p>
          <a:r>
            <a:rPr lang="en-US"/>
            <a:t>Depending on your skating level you are in the learn-to-train or train-to-train level of Sport for Life Long-Term development in Sport</a:t>
          </a:r>
        </a:p>
      </dgm:t>
    </dgm:pt>
    <dgm:pt modelId="{5102F669-3F17-438F-9FF1-80248B424DDD}" type="parTrans" cxnId="{2D56357D-AE1F-4232-BA2F-8A75F0C5C0EF}">
      <dgm:prSet/>
      <dgm:spPr/>
      <dgm:t>
        <a:bodyPr/>
        <a:lstStyle/>
        <a:p>
          <a:endParaRPr lang="en-CA"/>
        </a:p>
      </dgm:t>
    </dgm:pt>
    <dgm:pt modelId="{085BD732-FC0F-4FA2-A94D-4D8A8C290973}" type="sibTrans" cxnId="{2D56357D-AE1F-4232-BA2F-8A75F0C5C0EF}">
      <dgm:prSet/>
      <dgm:spPr/>
      <dgm:t>
        <a:bodyPr/>
        <a:lstStyle/>
        <a:p>
          <a:endParaRPr lang="en-US"/>
        </a:p>
      </dgm:t>
    </dgm:pt>
    <dgm:pt modelId="{057C8EB3-C884-49DC-89C0-BB35DE0813B5}" type="pres">
      <dgm:prSet presAssocID="{3A9D6A00-C3A4-4F16-B692-8C3E2D2D9A0D}" presName="Name0" presStyleCnt="0">
        <dgm:presLayoutVars>
          <dgm:dir/>
          <dgm:resizeHandles val="exact"/>
        </dgm:presLayoutVars>
      </dgm:prSet>
      <dgm:spPr/>
    </dgm:pt>
    <dgm:pt modelId="{12365B91-BA9E-42C4-B0E6-B4989240F7F2}" type="pres">
      <dgm:prSet presAssocID="{EC541C35-3F85-486F-945F-79B7E231EB56}" presName="node" presStyleLbl="node1" presStyleIdx="0" presStyleCnt="4">
        <dgm:presLayoutVars>
          <dgm:bulletEnabled val="1"/>
        </dgm:presLayoutVars>
      </dgm:prSet>
      <dgm:spPr/>
    </dgm:pt>
    <dgm:pt modelId="{8BADA8C6-260B-4EFF-861E-0C6FE6A0BB74}" type="pres">
      <dgm:prSet presAssocID="{BBB17243-7FE1-4A70-BD63-922C44BEDA68}" presName="sibTrans" presStyleLbl="sibTrans1D1" presStyleIdx="0" presStyleCnt="3"/>
      <dgm:spPr/>
    </dgm:pt>
    <dgm:pt modelId="{AAD5F599-8889-4338-9967-ADF726108704}" type="pres">
      <dgm:prSet presAssocID="{BBB17243-7FE1-4A70-BD63-922C44BEDA68}" presName="connectorText" presStyleLbl="sibTrans1D1" presStyleIdx="0" presStyleCnt="3"/>
      <dgm:spPr/>
    </dgm:pt>
    <dgm:pt modelId="{67806C7B-89BC-468F-BE6F-8F061705AB33}" type="pres">
      <dgm:prSet presAssocID="{01ACC8D6-6691-494E-B7EB-D4490A59AC5D}" presName="node" presStyleLbl="node1" presStyleIdx="1" presStyleCnt="4">
        <dgm:presLayoutVars>
          <dgm:bulletEnabled val="1"/>
        </dgm:presLayoutVars>
      </dgm:prSet>
      <dgm:spPr/>
    </dgm:pt>
    <dgm:pt modelId="{A0A0EF0D-F68E-4022-898E-FE5ADD25946F}" type="pres">
      <dgm:prSet presAssocID="{085BD732-FC0F-4FA2-A94D-4D8A8C290973}" presName="sibTrans" presStyleLbl="sibTrans1D1" presStyleIdx="1" presStyleCnt="3"/>
      <dgm:spPr/>
    </dgm:pt>
    <dgm:pt modelId="{3DAF9345-30BA-4BAF-9E2C-719A7D132392}" type="pres">
      <dgm:prSet presAssocID="{085BD732-FC0F-4FA2-A94D-4D8A8C290973}" presName="connectorText" presStyleLbl="sibTrans1D1" presStyleIdx="1" presStyleCnt="3"/>
      <dgm:spPr/>
    </dgm:pt>
    <dgm:pt modelId="{8746084A-3D90-4ECA-89FE-BBB870DB9B2E}" type="pres">
      <dgm:prSet presAssocID="{D0BD2A7A-0F90-4A5C-BBF2-BDFB61D13F95}" presName="node" presStyleLbl="node1" presStyleIdx="2" presStyleCnt="4">
        <dgm:presLayoutVars>
          <dgm:bulletEnabled val="1"/>
        </dgm:presLayoutVars>
      </dgm:prSet>
      <dgm:spPr/>
    </dgm:pt>
    <dgm:pt modelId="{6B0088E8-DAE8-4A01-9C6F-06616CF88B9D}" type="pres">
      <dgm:prSet presAssocID="{AD5DAF10-3157-4DF7-B475-C1BA5846DC3C}" presName="sibTrans" presStyleLbl="sibTrans1D1" presStyleIdx="2" presStyleCnt="3"/>
      <dgm:spPr/>
    </dgm:pt>
    <dgm:pt modelId="{66D4F0D9-38EE-4608-9B77-01457240C619}" type="pres">
      <dgm:prSet presAssocID="{AD5DAF10-3157-4DF7-B475-C1BA5846DC3C}" presName="connectorText" presStyleLbl="sibTrans1D1" presStyleIdx="2" presStyleCnt="3"/>
      <dgm:spPr/>
    </dgm:pt>
    <dgm:pt modelId="{81FF5B09-DD27-463B-A863-393D3F8318E7}" type="pres">
      <dgm:prSet presAssocID="{D171E367-E89E-4768-8398-2B40FE675550}" presName="node" presStyleLbl="node1" presStyleIdx="3" presStyleCnt="4">
        <dgm:presLayoutVars>
          <dgm:bulletEnabled val="1"/>
        </dgm:presLayoutVars>
      </dgm:prSet>
      <dgm:spPr/>
    </dgm:pt>
  </dgm:ptLst>
  <dgm:cxnLst>
    <dgm:cxn modelId="{AB43E902-ED6C-44BA-B6AF-9CFBAC49943F}" type="presOf" srcId="{AD5DAF10-3157-4DF7-B475-C1BA5846DC3C}" destId="{66D4F0D9-38EE-4608-9B77-01457240C619}" srcOrd="1" destOrd="0" presId="urn:microsoft.com/office/officeart/2016/7/layout/RepeatingBendingProcessNew"/>
    <dgm:cxn modelId="{5EAADB16-15C1-44F2-A8F2-C22A0A9437F4}" type="presOf" srcId="{D171E367-E89E-4768-8398-2B40FE675550}" destId="{81FF5B09-DD27-463B-A863-393D3F8318E7}" srcOrd="0" destOrd="0" presId="urn:microsoft.com/office/officeart/2016/7/layout/RepeatingBendingProcessNew"/>
    <dgm:cxn modelId="{05CE4D5B-C065-438C-8675-459ED95AAD24}" type="presOf" srcId="{01ACC8D6-6691-494E-B7EB-D4490A59AC5D}" destId="{67806C7B-89BC-468F-BE6F-8F061705AB33}" srcOrd="0" destOrd="0" presId="urn:microsoft.com/office/officeart/2016/7/layout/RepeatingBendingProcessNew"/>
    <dgm:cxn modelId="{442EBA41-CD6B-4859-8065-AD1C381D5A21}" type="presOf" srcId="{3A9D6A00-C3A4-4F16-B692-8C3E2D2D9A0D}" destId="{057C8EB3-C884-49DC-89C0-BB35DE0813B5}" srcOrd="0" destOrd="0" presId="urn:microsoft.com/office/officeart/2016/7/layout/RepeatingBendingProcessNew"/>
    <dgm:cxn modelId="{2D56357D-AE1F-4232-BA2F-8A75F0C5C0EF}" srcId="{3A9D6A00-C3A4-4F16-B692-8C3E2D2D9A0D}" destId="{01ACC8D6-6691-494E-B7EB-D4490A59AC5D}" srcOrd="1" destOrd="0" parTransId="{5102F669-3F17-438F-9FF1-80248B424DDD}" sibTransId="{085BD732-FC0F-4FA2-A94D-4D8A8C290973}"/>
    <dgm:cxn modelId="{ED814E7D-0D61-439E-BE65-F2B04C8E2CC6}" type="presOf" srcId="{BBB17243-7FE1-4A70-BD63-922C44BEDA68}" destId="{8BADA8C6-260B-4EFF-861E-0C6FE6A0BB74}" srcOrd="0" destOrd="0" presId="urn:microsoft.com/office/officeart/2016/7/layout/RepeatingBendingProcessNew"/>
    <dgm:cxn modelId="{0D227E90-B34F-4629-B6E1-0759E2AE5BB2}" type="presOf" srcId="{AD5DAF10-3157-4DF7-B475-C1BA5846DC3C}" destId="{6B0088E8-DAE8-4A01-9C6F-06616CF88B9D}" srcOrd="0" destOrd="0" presId="urn:microsoft.com/office/officeart/2016/7/layout/RepeatingBendingProcessNew"/>
    <dgm:cxn modelId="{A7932D93-4A9D-42BF-BAA5-99AE2779796A}" type="presOf" srcId="{085BD732-FC0F-4FA2-A94D-4D8A8C290973}" destId="{3DAF9345-30BA-4BAF-9E2C-719A7D132392}" srcOrd="1" destOrd="0" presId="urn:microsoft.com/office/officeart/2016/7/layout/RepeatingBendingProcessNew"/>
    <dgm:cxn modelId="{5B05EA9C-53CD-442D-B0F6-708367300D42}" type="presOf" srcId="{BBB17243-7FE1-4A70-BD63-922C44BEDA68}" destId="{AAD5F599-8889-4338-9967-ADF726108704}" srcOrd="1" destOrd="0" presId="urn:microsoft.com/office/officeart/2016/7/layout/RepeatingBendingProcessNew"/>
    <dgm:cxn modelId="{05BF08A5-B326-4A6A-9B36-2672EE6CFAE3}" type="presOf" srcId="{EC541C35-3F85-486F-945F-79B7E231EB56}" destId="{12365B91-BA9E-42C4-B0E6-B4989240F7F2}" srcOrd="0" destOrd="0" presId="urn:microsoft.com/office/officeart/2016/7/layout/RepeatingBendingProcessNew"/>
    <dgm:cxn modelId="{325770A5-90CD-44C9-B1DE-2C0BFD38C969}" type="presOf" srcId="{085BD732-FC0F-4FA2-A94D-4D8A8C290973}" destId="{A0A0EF0D-F68E-4022-898E-FE5ADD25946F}" srcOrd="0" destOrd="0" presId="urn:microsoft.com/office/officeart/2016/7/layout/RepeatingBendingProcessNew"/>
    <dgm:cxn modelId="{AA8013C2-889D-4BEC-97D0-79EC6EF16951}" type="presOf" srcId="{D0BD2A7A-0F90-4A5C-BBF2-BDFB61D13F95}" destId="{8746084A-3D90-4ECA-89FE-BBB870DB9B2E}" srcOrd="0" destOrd="0" presId="urn:microsoft.com/office/officeart/2016/7/layout/RepeatingBendingProcessNew"/>
    <dgm:cxn modelId="{936A94D4-8C64-479F-8E1C-03280471695C}" srcId="{3A9D6A00-C3A4-4F16-B692-8C3E2D2D9A0D}" destId="{D0BD2A7A-0F90-4A5C-BBF2-BDFB61D13F95}" srcOrd="2" destOrd="0" parTransId="{1E4B61E6-A1E3-4205-90C4-5F45F61D36E9}" sibTransId="{AD5DAF10-3157-4DF7-B475-C1BA5846DC3C}"/>
    <dgm:cxn modelId="{B6B2A3F0-0901-46FA-9FF4-920578CF2712}" srcId="{3A9D6A00-C3A4-4F16-B692-8C3E2D2D9A0D}" destId="{EC541C35-3F85-486F-945F-79B7E231EB56}" srcOrd="0" destOrd="0" parTransId="{0C2A6C27-549F-40A5-91FE-AF5D3321D408}" sibTransId="{BBB17243-7FE1-4A70-BD63-922C44BEDA68}"/>
    <dgm:cxn modelId="{AB3D05F8-8D09-4101-9CBB-FF16BFD36DE2}" srcId="{3A9D6A00-C3A4-4F16-B692-8C3E2D2D9A0D}" destId="{D171E367-E89E-4768-8398-2B40FE675550}" srcOrd="3" destOrd="0" parTransId="{9A1BFEBD-3FF2-4230-B67D-45DF829B394C}" sibTransId="{239537A0-F2DA-4C2F-829B-A8F3A84A9603}"/>
    <dgm:cxn modelId="{F822F29F-7326-468D-850B-4B8BDC0D8E05}" type="presParOf" srcId="{057C8EB3-C884-49DC-89C0-BB35DE0813B5}" destId="{12365B91-BA9E-42C4-B0E6-B4989240F7F2}" srcOrd="0" destOrd="0" presId="urn:microsoft.com/office/officeart/2016/7/layout/RepeatingBendingProcessNew"/>
    <dgm:cxn modelId="{360B6FAE-28CD-4BC1-8B64-47D89F8A8C89}" type="presParOf" srcId="{057C8EB3-C884-49DC-89C0-BB35DE0813B5}" destId="{8BADA8C6-260B-4EFF-861E-0C6FE6A0BB74}" srcOrd="1" destOrd="0" presId="urn:microsoft.com/office/officeart/2016/7/layout/RepeatingBendingProcessNew"/>
    <dgm:cxn modelId="{46ADE368-180F-4DE0-8EBD-B1E5C5257ED9}" type="presParOf" srcId="{8BADA8C6-260B-4EFF-861E-0C6FE6A0BB74}" destId="{AAD5F599-8889-4338-9967-ADF726108704}" srcOrd="0" destOrd="0" presId="urn:microsoft.com/office/officeart/2016/7/layout/RepeatingBendingProcessNew"/>
    <dgm:cxn modelId="{FBFCA548-23E5-413F-AAEA-65138836F79A}" type="presParOf" srcId="{057C8EB3-C884-49DC-89C0-BB35DE0813B5}" destId="{67806C7B-89BC-468F-BE6F-8F061705AB33}" srcOrd="2" destOrd="0" presId="urn:microsoft.com/office/officeart/2016/7/layout/RepeatingBendingProcessNew"/>
    <dgm:cxn modelId="{996F0044-7F63-44E6-8BE3-2D13FBD7DAB7}" type="presParOf" srcId="{057C8EB3-C884-49DC-89C0-BB35DE0813B5}" destId="{A0A0EF0D-F68E-4022-898E-FE5ADD25946F}" srcOrd="3" destOrd="0" presId="urn:microsoft.com/office/officeart/2016/7/layout/RepeatingBendingProcessNew"/>
    <dgm:cxn modelId="{C3903BB1-DF36-4941-A3A1-904F13BF81DA}" type="presParOf" srcId="{A0A0EF0D-F68E-4022-898E-FE5ADD25946F}" destId="{3DAF9345-30BA-4BAF-9E2C-719A7D132392}" srcOrd="0" destOrd="0" presId="urn:microsoft.com/office/officeart/2016/7/layout/RepeatingBendingProcessNew"/>
    <dgm:cxn modelId="{84DDE0E6-E44D-4A7F-A73B-2FB9813873C9}" type="presParOf" srcId="{057C8EB3-C884-49DC-89C0-BB35DE0813B5}" destId="{8746084A-3D90-4ECA-89FE-BBB870DB9B2E}" srcOrd="4" destOrd="0" presId="urn:microsoft.com/office/officeart/2016/7/layout/RepeatingBendingProcessNew"/>
    <dgm:cxn modelId="{B6364018-C0F2-4C22-939E-7DCD3F3BB58C}" type="presParOf" srcId="{057C8EB3-C884-49DC-89C0-BB35DE0813B5}" destId="{6B0088E8-DAE8-4A01-9C6F-06616CF88B9D}" srcOrd="5" destOrd="0" presId="urn:microsoft.com/office/officeart/2016/7/layout/RepeatingBendingProcessNew"/>
    <dgm:cxn modelId="{727131BA-A5FC-4275-A19F-97E2BD6C4079}" type="presParOf" srcId="{6B0088E8-DAE8-4A01-9C6F-06616CF88B9D}" destId="{66D4F0D9-38EE-4608-9B77-01457240C619}" srcOrd="0" destOrd="0" presId="urn:microsoft.com/office/officeart/2016/7/layout/RepeatingBendingProcessNew"/>
    <dgm:cxn modelId="{005B21B4-1C0A-4E2D-A9EA-0A09E8303238}" type="presParOf" srcId="{057C8EB3-C884-49DC-89C0-BB35DE0813B5}" destId="{81FF5B09-DD27-463B-A863-393D3F8318E7}" srcOrd="6"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ADA8C6-260B-4EFF-861E-0C6FE6A0BB74}">
      <dsp:nvSpPr>
        <dsp:cNvPr id="0" name=""/>
        <dsp:cNvSpPr/>
      </dsp:nvSpPr>
      <dsp:spPr>
        <a:xfrm>
          <a:off x="2868652" y="1509181"/>
          <a:ext cx="629294" cy="91440"/>
        </a:xfrm>
        <a:custGeom>
          <a:avLst/>
          <a:gdLst/>
          <a:ahLst/>
          <a:cxnLst/>
          <a:rect l="0" t="0" r="0" b="0"/>
          <a:pathLst>
            <a:path>
              <a:moveTo>
                <a:pt x="0" y="45720"/>
              </a:moveTo>
              <a:lnTo>
                <a:pt x="629294"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66802" y="1551602"/>
        <a:ext cx="32994" cy="6598"/>
      </dsp:txXfrm>
    </dsp:sp>
    <dsp:sp modelId="{12365B91-BA9E-42C4-B0E6-B4989240F7F2}">
      <dsp:nvSpPr>
        <dsp:cNvPr id="0" name=""/>
        <dsp:cNvSpPr/>
      </dsp:nvSpPr>
      <dsp:spPr>
        <a:xfrm>
          <a:off x="1343" y="694169"/>
          <a:ext cx="2869108" cy="172146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589" tIns="147573" rIns="140589" bIns="147573" numCol="1" spcCol="1270" anchor="ctr" anchorCtr="0">
          <a:noAutofit/>
        </a:bodyPr>
        <a:lstStyle/>
        <a:p>
          <a:pPr marL="0" lvl="0" indent="0" algn="ctr" defTabSz="622300">
            <a:lnSpc>
              <a:spcPct val="90000"/>
            </a:lnSpc>
            <a:spcBef>
              <a:spcPct val="0"/>
            </a:spcBef>
            <a:spcAft>
              <a:spcPct val="35000"/>
            </a:spcAft>
            <a:buNone/>
          </a:pPr>
          <a:r>
            <a:rPr lang="en-CA" sz="1400" kern="1200"/>
            <a:t>Your skaters are able to follow the </a:t>
          </a:r>
          <a:r>
            <a:rPr lang="en-CA" sz="1400" kern="1200" err="1"/>
            <a:t>Starskate</a:t>
          </a:r>
          <a:r>
            <a:rPr lang="en-CA" sz="1400" kern="1200"/>
            <a:t> or Podium Pathway</a:t>
          </a:r>
          <a:endParaRPr lang="en-US" sz="1400" kern="1200"/>
        </a:p>
      </dsp:txBody>
      <dsp:txXfrm>
        <a:off x="1343" y="694169"/>
        <a:ext cx="2869108" cy="1721464"/>
      </dsp:txXfrm>
    </dsp:sp>
    <dsp:sp modelId="{A0A0EF0D-F68E-4022-898E-FE5ADD25946F}">
      <dsp:nvSpPr>
        <dsp:cNvPr id="0" name=""/>
        <dsp:cNvSpPr/>
      </dsp:nvSpPr>
      <dsp:spPr>
        <a:xfrm>
          <a:off x="1435897" y="2413834"/>
          <a:ext cx="3529003" cy="629294"/>
        </a:xfrm>
        <a:custGeom>
          <a:avLst/>
          <a:gdLst/>
          <a:ahLst/>
          <a:cxnLst/>
          <a:rect l="0" t="0" r="0" b="0"/>
          <a:pathLst>
            <a:path>
              <a:moveTo>
                <a:pt x="3529003" y="0"/>
              </a:moveTo>
              <a:lnTo>
                <a:pt x="3529003" y="331747"/>
              </a:lnTo>
              <a:lnTo>
                <a:pt x="0" y="331747"/>
              </a:lnTo>
              <a:lnTo>
                <a:pt x="0" y="629294"/>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10645" y="2725182"/>
        <a:ext cx="179508" cy="6598"/>
      </dsp:txXfrm>
    </dsp:sp>
    <dsp:sp modelId="{67806C7B-89BC-468F-BE6F-8F061705AB33}">
      <dsp:nvSpPr>
        <dsp:cNvPr id="0" name=""/>
        <dsp:cNvSpPr/>
      </dsp:nvSpPr>
      <dsp:spPr>
        <a:xfrm>
          <a:off x="3530346" y="694169"/>
          <a:ext cx="2869108" cy="172146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589" tIns="147573" rIns="140589" bIns="147573" numCol="1" spcCol="1270" anchor="ctr" anchorCtr="0">
          <a:noAutofit/>
        </a:bodyPr>
        <a:lstStyle/>
        <a:p>
          <a:pPr marL="0" lvl="0" indent="0" algn="ctr" defTabSz="622300">
            <a:lnSpc>
              <a:spcPct val="90000"/>
            </a:lnSpc>
            <a:spcBef>
              <a:spcPct val="0"/>
            </a:spcBef>
            <a:spcAft>
              <a:spcPct val="35000"/>
            </a:spcAft>
            <a:buNone/>
          </a:pPr>
          <a:r>
            <a:rPr lang="en-US" sz="1400" kern="1200"/>
            <a:t>Depending on your skating level you are in the learn-to-train or train-to-train level of Sport for Life Long-Term development in Sport</a:t>
          </a:r>
        </a:p>
      </dsp:txBody>
      <dsp:txXfrm>
        <a:off x="3530346" y="694169"/>
        <a:ext cx="2869108" cy="1721464"/>
      </dsp:txXfrm>
    </dsp:sp>
    <dsp:sp modelId="{6B0088E8-DAE8-4A01-9C6F-06616CF88B9D}">
      <dsp:nvSpPr>
        <dsp:cNvPr id="0" name=""/>
        <dsp:cNvSpPr/>
      </dsp:nvSpPr>
      <dsp:spPr>
        <a:xfrm>
          <a:off x="2868652" y="3890541"/>
          <a:ext cx="629294" cy="91440"/>
        </a:xfrm>
        <a:custGeom>
          <a:avLst/>
          <a:gdLst/>
          <a:ahLst/>
          <a:cxnLst/>
          <a:rect l="0" t="0" r="0" b="0"/>
          <a:pathLst>
            <a:path>
              <a:moveTo>
                <a:pt x="0" y="45720"/>
              </a:moveTo>
              <a:lnTo>
                <a:pt x="629294" y="45720"/>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66802" y="3932961"/>
        <a:ext cx="32994" cy="6598"/>
      </dsp:txXfrm>
    </dsp:sp>
    <dsp:sp modelId="{8746084A-3D90-4ECA-89FE-BBB870DB9B2E}">
      <dsp:nvSpPr>
        <dsp:cNvPr id="0" name=""/>
        <dsp:cNvSpPr/>
      </dsp:nvSpPr>
      <dsp:spPr>
        <a:xfrm>
          <a:off x="1343" y="3075528"/>
          <a:ext cx="2869108" cy="172146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589" tIns="147573" rIns="140589" bIns="147573" numCol="1" spcCol="1270" anchor="ctr" anchorCtr="0">
          <a:noAutofit/>
        </a:bodyPr>
        <a:lstStyle/>
        <a:p>
          <a:pPr marL="0" lvl="0" indent="0" algn="ctr" defTabSz="622300">
            <a:lnSpc>
              <a:spcPct val="90000"/>
            </a:lnSpc>
            <a:spcBef>
              <a:spcPct val="0"/>
            </a:spcBef>
            <a:spcAft>
              <a:spcPct val="35000"/>
            </a:spcAft>
            <a:buNone/>
          </a:pPr>
          <a:r>
            <a:rPr lang="en-CA" sz="1400" kern="1200" dirty="0"/>
            <a:t>When logged into your account with Skate Canada you can read more on Pathway choices</a:t>
          </a:r>
          <a:endParaRPr lang="en-US" sz="1400" kern="1200" dirty="0"/>
        </a:p>
      </dsp:txBody>
      <dsp:txXfrm>
        <a:off x="1343" y="3075528"/>
        <a:ext cx="2869108" cy="1721464"/>
      </dsp:txXfrm>
    </dsp:sp>
    <dsp:sp modelId="{81FF5B09-DD27-463B-A863-393D3F8318E7}">
      <dsp:nvSpPr>
        <dsp:cNvPr id="0" name=""/>
        <dsp:cNvSpPr/>
      </dsp:nvSpPr>
      <dsp:spPr>
        <a:xfrm>
          <a:off x="3530346" y="3075528"/>
          <a:ext cx="2869108" cy="172146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589" tIns="147573" rIns="140589" bIns="147573" numCol="1" spcCol="1270" anchor="ctr" anchorCtr="0">
          <a:noAutofit/>
        </a:bodyPr>
        <a:lstStyle/>
        <a:p>
          <a:pPr marL="0" lvl="0" indent="0" algn="ctr" defTabSz="622300">
            <a:lnSpc>
              <a:spcPct val="90000"/>
            </a:lnSpc>
            <a:spcBef>
              <a:spcPct val="0"/>
            </a:spcBef>
            <a:spcAft>
              <a:spcPct val="35000"/>
            </a:spcAft>
            <a:buNone/>
          </a:pPr>
          <a:r>
            <a:rPr lang="en-CA" sz="1400" kern="1200" dirty="0"/>
            <a:t>Go to skatecanada.ca/members to create an account in your child’s name. This way you will be able to see their </a:t>
          </a:r>
          <a:r>
            <a:rPr lang="en-CA" sz="1400" kern="1200" dirty="0" err="1"/>
            <a:t>STARskate</a:t>
          </a:r>
          <a:r>
            <a:rPr lang="en-CA" sz="1400" kern="1200" dirty="0"/>
            <a:t> Achievements and follow their official progress.</a:t>
          </a:r>
          <a:endParaRPr lang="en-US" sz="1400" kern="1200" dirty="0"/>
        </a:p>
      </dsp:txBody>
      <dsp:txXfrm>
        <a:off x="3530346" y="3075528"/>
        <a:ext cx="2869108" cy="1721464"/>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9960-406F-4187-A0E6-BD19C684039A}"/>
              </a:ext>
            </a:extLst>
          </p:cNvPr>
          <p:cNvSpPr>
            <a:spLocks noGrp="1"/>
          </p:cNvSpPr>
          <p:nvPr>
            <p:ph type="ctrTitle"/>
          </p:nvPr>
        </p:nvSpPr>
        <p:spPr>
          <a:xfrm>
            <a:off x="1249326" y="919716"/>
            <a:ext cx="8504275" cy="3551275"/>
          </a:xfrm>
        </p:spPr>
        <p:txBody>
          <a:bodyPr anchor="b">
            <a:normAutofit/>
          </a:bodyPr>
          <a:lstStyle>
            <a:lvl1pPr algn="l">
              <a:lnSpc>
                <a:spcPct val="100000"/>
              </a:lnSpc>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27E7FE-647D-4B2F-BA13-AB3ED4C5CF5A}"/>
              </a:ext>
            </a:extLst>
          </p:cNvPr>
          <p:cNvSpPr>
            <a:spLocks noGrp="1"/>
          </p:cNvSpPr>
          <p:nvPr>
            <p:ph type="subTitle" idx="1"/>
          </p:nvPr>
        </p:nvSpPr>
        <p:spPr>
          <a:xfrm>
            <a:off x="1249326" y="4795284"/>
            <a:ext cx="8504275" cy="1084522"/>
          </a:xfrm>
        </p:spPr>
        <p:txBody>
          <a:bodyPr>
            <a:normAutofit/>
          </a:bodyPr>
          <a:lstStyle>
            <a:lvl1pPr marL="0" indent="0" algn="l">
              <a:lnSpc>
                <a:spcPct val="120000"/>
              </a:lnSpc>
              <a:buNone/>
              <a:defRPr sz="16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A5EF785-E0A7-4496-A5BA-49B0156F2628}"/>
              </a:ext>
            </a:extLst>
          </p:cNvPr>
          <p:cNvSpPr>
            <a:spLocks noGrp="1"/>
          </p:cNvSpPr>
          <p:nvPr>
            <p:ph type="dt" sz="half" idx="10"/>
          </p:nvPr>
        </p:nvSpPr>
        <p:spPr>
          <a:xfrm>
            <a:off x="8964706" y="6433202"/>
            <a:ext cx="2426446" cy="367841"/>
          </a:xfrm>
        </p:spPr>
        <p:txBody>
          <a:bodyPr/>
          <a:lstStyle/>
          <a:p>
            <a:fld id="{32637B58-87C1-446D-BDA9-B06F4BCF7782}" type="datetimeFigureOut">
              <a:rPr lang="en-US" smtClean="0"/>
              <a:t>10/3/2023</a:t>
            </a:fld>
            <a:endParaRPr lang="en-US"/>
          </a:p>
        </p:txBody>
      </p:sp>
      <p:sp>
        <p:nvSpPr>
          <p:cNvPr id="5" name="Footer Placeholder 4">
            <a:extLst>
              <a:ext uri="{FF2B5EF4-FFF2-40B4-BE49-F238E27FC236}">
                <a16:creationId xmlns:a16="http://schemas.microsoft.com/office/drawing/2014/main" id="{4742C627-38A1-4A14-8822-D8D33751C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BE346-5F34-48CD-8928-DA8567AEDD15}"/>
              </a:ext>
            </a:extLst>
          </p:cNvPr>
          <p:cNvSpPr>
            <a:spLocks noGrp="1"/>
          </p:cNvSpPr>
          <p:nvPr>
            <p:ph type="sldNum" sz="quarter" idx="12"/>
          </p:nvPr>
        </p:nvSpPr>
        <p:spPr>
          <a:xfrm>
            <a:off x="11391152" y="6433203"/>
            <a:ext cx="702781" cy="367842"/>
          </a:xfrm>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748298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B05F0-2B44-47BC-86B3-58E2C7080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5B5DA-7628-4AC1-8EAE-5010C2A98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4E7C3-7830-49F3-9F45-4B2F2B4CAC93}"/>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5" name="Footer Placeholder 4">
            <a:extLst>
              <a:ext uri="{FF2B5EF4-FFF2-40B4-BE49-F238E27FC236}">
                <a16:creationId xmlns:a16="http://schemas.microsoft.com/office/drawing/2014/main" id="{1845E328-AD12-449C-BE6E-76DF005E8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F374F-390D-49D8-A7C8-5BEFA353234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868698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0F530-2925-4F98-89EC-95C2EC4769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A79366-3281-483D-8731-0D01B2B24A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ED8B2-BE7F-4417-8A8A-A95C8BB70827}"/>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5" name="Footer Placeholder 4">
            <a:extLst>
              <a:ext uri="{FF2B5EF4-FFF2-40B4-BE49-F238E27FC236}">
                <a16:creationId xmlns:a16="http://schemas.microsoft.com/office/drawing/2014/main" id="{A01A0D96-671F-4A85-89C6-946624CB1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BA434-2E32-4719-B45C-0490D685265D}"/>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534684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590668"/>
            <a:ext cx="9914859" cy="1329004"/>
          </a:xfrm>
        </p:spPr>
        <p:txBody>
          <a:bodyPr>
            <a:normAutofit/>
          </a:bodyPr>
          <a:lstStyle>
            <a:lvl1pPr>
              <a:lnSpc>
                <a:spcPct val="100000"/>
              </a:lnSpc>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fld id="{32637B58-87C1-446D-BDA9-B06F4BCF7782}" type="datetimeFigureOut">
              <a:rPr lang="en-US" smtClean="0"/>
              <a:t>10/3/2023</a:t>
            </a:fld>
            <a:endParaRPr lang="en-US"/>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73736" y="6437376"/>
            <a:ext cx="3775914" cy="365125"/>
          </a:xfrm>
        </p:spPr>
        <p:txBody>
          <a:bodyPr/>
          <a:lstStyle>
            <a:lvl1pPr algn="l">
              <a:defRPr>
                <a:solidFill>
                  <a:schemeClr val="accent2"/>
                </a:solidFill>
              </a:defRPr>
            </a:lvl1pPr>
          </a:lstStyle>
          <a:p>
            <a:endParaRPr lang="en-US"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1"/>
                </a:solidFill>
              </a:defRPr>
            </a:lvl1pPr>
          </a:lstStyle>
          <a:p>
            <a:fld id="{08AB70BE-1769-45B8-85A6-0C837432C7E6}" type="slidenum">
              <a:rPr lang="en-US" smtClean="0"/>
              <a:t>‹#›</a:t>
            </a:fld>
            <a:endParaRPr lang="en-US"/>
          </a:p>
        </p:txBody>
      </p:sp>
    </p:spTree>
    <p:extLst>
      <p:ext uri="{BB962C8B-B14F-4D97-AF65-F5344CB8AC3E}">
        <p14:creationId xmlns:p14="http://schemas.microsoft.com/office/powerpoint/2010/main" val="147573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A94B-011C-4B13-8C12-E91BF7A40087}"/>
              </a:ext>
            </a:extLst>
          </p:cNvPr>
          <p:cNvSpPr>
            <a:spLocks noGrp="1"/>
          </p:cNvSpPr>
          <p:nvPr>
            <p:ph type="title"/>
          </p:nvPr>
        </p:nvSpPr>
        <p:spPr>
          <a:xfrm>
            <a:off x="1524000" y="1320800"/>
            <a:ext cx="9144000" cy="3095813"/>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16D5F3-887C-4A8F-842A-0294A9FB0818}"/>
              </a:ext>
            </a:extLst>
          </p:cNvPr>
          <p:cNvSpPr>
            <a:spLocks noGrp="1"/>
          </p:cNvSpPr>
          <p:nvPr>
            <p:ph type="body" idx="1"/>
          </p:nvPr>
        </p:nvSpPr>
        <p:spPr>
          <a:xfrm>
            <a:off x="1523999" y="4589463"/>
            <a:ext cx="91440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4588B-131A-42F3-B76C-62BD65E4806B}"/>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5" name="Footer Placeholder 4">
            <a:extLst>
              <a:ext uri="{FF2B5EF4-FFF2-40B4-BE49-F238E27FC236}">
                <a16:creationId xmlns:a16="http://schemas.microsoft.com/office/drawing/2014/main" id="{E111AB28-20BD-4CD8-9840-985C3EDBA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3C85C-3801-46F0-A100-616F5F2F82E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053123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408813" y="2163725"/>
            <a:ext cx="4610986" cy="4013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6257260" y="2163725"/>
            <a:ext cx="4853763" cy="401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77871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839788" y="1681163"/>
            <a:ext cx="5157787"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839788" y="2635623"/>
            <a:ext cx="5157787" cy="3554039"/>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6172200" y="1681163"/>
            <a:ext cx="5183188"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6172200" y="2635623"/>
            <a:ext cx="5183188" cy="355404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813942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285747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477924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812257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571866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7A08E557-10DB-421A-876E-1AE58F8E07C4}"/>
              </a:ext>
            </a:extLst>
          </p:cNvPr>
          <p:cNvSpPr/>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id="{EC2EBCA0-8609-4F35-8CA7-7AD35FDACD73}"/>
              </a:ext>
            </a:extLst>
          </p:cNvPr>
          <p:cNvSpPr>
            <a:spLocks noGrp="1"/>
          </p:cNvSpPr>
          <p:nvPr>
            <p:ph type="ftr" sz="quarter" idx="3"/>
          </p:nvPr>
        </p:nvSpPr>
        <p:spPr>
          <a:xfrm>
            <a:off x="175613" y="6434560"/>
            <a:ext cx="3428012" cy="365125"/>
          </a:xfrm>
          <a:prstGeom prst="rect">
            <a:avLst/>
          </a:prstGeom>
        </p:spPr>
        <p:txBody>
          <a:bodyPr vert="horz" lIns="91440" tIns="45720" rIns="91440" bIns="45720" rtlCol="0" anchor="ctr"/>
          <a:lstStyle>
            <a:lvl1pPr algn="l">
              <a:defRPr sz="1050" spc="50" baseline="0">
                <a:solidFill>
                  <a:schemeClr val="accent2"/>
                </a:solidFill>
                <a:latin typeface="+mn-lt"/>
              </a:defRPr>
            </a:lvl1pPr>
          </a:lstStyle>
          <a:p>
            <a:endParaRPr lang="en-US"/>
          </a:p>
        </p:txBody>
      </p:sp>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908775" y="590372"/>
            <a:ext cx="10202248" cy="132589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918825" y="1916262"/>
            <a:ext cx="10192198" cy="413348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9017000" y="6433202"/>
            <a:ext cx="2374150" cy="367841"/>
          </a:xfrm>
          <a:prstGeom prst="rect">
            <a:avLst/>
          </a:prstGeom>
        </p:spPr>
        <p:txBody>
          <a:bodyPr vert="horz" lIns="91440" tIns="45720" rIns="91440" bIns="45720" rtlCol="0" anchor="ctr"/>
          <a:lstStyle>
            <a:lvl1pPr algn="r">
              <a:defRPr sz="1050" spc="50" baseline="0">
                <a:solidFill>
                  <a:srgbClr val="FFFFFF"/>
                </a:solidFill>
                <a:latin typeface="+mn-lt"/>
              </a:defRPr>
            </a:lvl1pPr>
          </a:lstStyle>
          <a:p>
            <a:fld id="{32637B58-87C1-446D-BDA9-B06F4BCF7782}" type="datetimeFigureOut">
              <a:rPr lang="en-US" smtClean="0"/>
              <a:pPr/>
              <a:t>10/3/2023</a:t>
            </a:fld>
            <a:endParaRPr lang="en-US" dirty="0"/>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11391150" y="6433203"/>
            <a:ext cx="693263" cy="367842"/>
          </a:xfrm>
          <a:prstGeom prst="rect">
            <a:avLst/>
          </a:prstGeom>
        </p:spPr>
        <p:txBody>
          <a:bodyPr vert="horz" lIns="91440" tIns="45720" rIns="91440" bIns="45720" rtlCol="0" anchor="ctr"/>
          <a:lstStyle>
            <a:lvl1pPr algn="r">
              <a:defRPr sz="2000">
                <a:solidFill>
                  <a:srgbClr val="FFFFFF"/>
                </a:solidFill>
                <a:latin typeface="+mj-lt"/>
              </a:defRPr>
            </a:lvl1pPr>
          </a:lstStyle>
          <a:p>
            <a:fld id="{08AB70BE-1769-45B8-85A6-0C837432C7E6}" type="slidenum">
              <a:rPr lang="en-US" smtClean="0"/>
              <a:pPr/>
              <a:t>‹#›</a:t>
            </a:fld>
            <a:endParaRPr lang="en-US"/>
          </a:p>
        </p:txBody>
      </p:sp>
    </p:spTree>
    <p:extLst>
      <p:ext uri="{BB962C8B-B14F-4D97-AF65-F5344CB8AC3E}">
        <p14:creationId xmlns:p14="http://schemas.microsoft.com/office/powerpoint/2010/main" val="3128324855"/>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29" r:id="rId6"/>
    <p:sldLayoutId id="2147483825" r:id="rId7"/>
    <p:sldLayoutId id="2147483826" r:id="rId8"/>
    <p:sldLayoutId id="2147483827" r:id="rId9"/>
    <p:sldLayoutId id="2147483828" r:id="rId10"/>
    <p:sldLayoutId id="2147483830" r:id="rId11"/>
  </p:sldLayoutIdLst>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hyperlink" Target="https://www.skatecanadapei.c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office@sherwoodparkdaleskatingclub.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C8226B21-7EEE-457E-BC57-B9EB1CC7AD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867FF7C7-E2F6-481F-A3EA-1C41F70617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50224"/>
            <a:ext cx="12191999" cy="25295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F310A769-6528-494B-A3D4-47492DFC0A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350224"/>
            <a:ext cx="12192000" cy="2529561"/>
          </a:xfrm>
          <a:prstGeom prst="rect">
            <a:avLst/>
          </a:pr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Freeform: Shape 75">
            <a:extLst>
              <a:ext uri="{FF2B5EF4-FFF2-40B4-BE49-F238E27FC236}">
                <a16:creationId xmlns:a16="http://schemas.microsoft.com/office/drawing/2014/main" id="{1230A3A2-13D1-43FD-BC65-86D09CD510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50224"/>
            <a:ext cx="9108074" cy="2536385"/>
          </a:xfrm>
          <a:custGeom>
            <a:avLst/>
            <a:gdLst>
              <a:gd name="connsiteX0" fmla="*/ 0 w 9108074"/>
              <a:gd name="connsiteY0" fmla="*/ 0 h 2536385"/>
              <a:gd name="connsiteX1" fmla="*/ 1774120 w 9108074"/>
              <a:gd name="connsiteY1" fmla="*/ 0 h 2536385"/>
              <a:gd name="connsiteX2" fmla="*/ 3862043 w 9108074"/>
              <a:gd name="connsiteY2" fmla="*/ 0 h 2536385"/>
              <a:gd name="connsiteX3" fmla="*/ 6665734 w 9108074"/>
              <a:gd name="connsiteY3" fmla="*/ 0 h 2536385"/>
              <a:gd name="connsiteX4" fmla="*/ 6912337 w 9108074"/>
              <a:gd name="connsiteY4" fmla="*/ 23016 h 2536385"/>
              <a:gd name="connsiteX5" fmla="*/ 9108074 w 9108074"/>
              <a:gd name="connsiteY5" fmla="*/ 2515032 h 2536385"/>
              <a:gd name="connsiteX6" fmla="*/ 9107087 w 9108074"/>
              <a:gd name="connsiteY6" fmla="*/ 2536385 h 2536385"/>
              <a:gd name="connsiteX7" fmla="*/ 0 w 9108074"/>
              <a:gd name="connsiteY7" fmla="*/ 2536385 h 2536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08074" h="2536385">
                <a:moveTo>
                  <a:pt x="0" y="0"/>
                </a:moveTo>
                <a:lnTo>
                  <a:pt x="1774120" y="0"/>
                </a:lnTo>
                <a:lnTo>
                  <a:pt x="3862043" y="0"/>
                </a:lnTo>
                <a:lnTo>
                  <a:pt x="6665734" y="0"/>
                </a:lnTo>
                <a:lnTo>
                  <a:pt x="6912337" y="23016"/>
                </a:lnTo>
                <a:cubicBezTo>
                  <a:pt x="8145650" y="151293"/>
                  <a:pt x="9108074" y="1218052"/>
                  <a:pt x="9108074" y="2515032"/>
                </a:cubicBezTo>
                <a:lnTo>
                  <a:pt x="9107087" y="2536385"/>
                </a:lnTo>
                <a:lnTo>
                  <a:pt x="0" y="25363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CBD21E3-B5F2-D1BA-6FDA-A87E1CB50CE9}"/>
              </a:ext>
            </a:extLst>
          </p:cNvPr>
          <p:cNvSpPr>
            <a:spLocks noGrp="1"/>
          </p:cNvSpPr>
          <p:nvPr>
            <p:ph type="ctrTitle"/>
          </p:nvPr>
        </p:nvSpPr>
        <p:spPr>
          <a:xfrm>
            <a:off x="914400" y="4805081"/>
            <a:ext cx="7397087" cy="1527479"/>
          </a:xfrm>
        </p:spPr>
        <p:txBody>
          <a:bodyPr anchor="ctr">
            <a:normAutofit/>
          </a:bodyPr>
          <a:lstStyle/>
          <a:p>
            <a:pPr>
              <a:lnSpc>
                <a:spcPct val="90000"/>
              </a:lnSpc>
            </a:pPr>
            <a:r>
              <a:rPr lang="en-CA" sz="3700">
                <a:solidFill>
                  <a:srgbClr val="FFFFFF"/>
                </a:solidFill>
              </a:rPr>
              <a:t>INTERMEDIATE SENIOR PARENT MEETING</a:t>
            </a:r>
          </a:p>
        </p:txBody>
      </p:sp>
      <p:pic>
        <p:nvPicPr>
          <p:cNvPr id="4" name="Picture 3" descr="A blue and white logo&#10;&#10;Description automatically generated">
            <a:extLst>
              <a:ext uri="{FF2B5EF4-FFF2-40B4-BE49-F238E27FC236}">
                <a16:creationId xmlns:a16="http://schemas.microsoft.com/office/drawing/2014/main" id="{8926BE27-8132-FB75-2845-9BAAF374F7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205761"/>
            <a:ext cx="10972800" cy="2057398"/>
          </a:xfrm>
          <a:prstGeom prst="rect">
            <a:avLst/>
          </a:prstGeom>
        </p:spPr>
      </p:pic>
    </p:spTree>
    <p:extLst>
      <p:ext uri="{BB962C8B-B14F-4D97-AF65-F5344CB8AC3E}">
        <p14:creationId xmlns:p14="http://schemas.microsoft.com/office/powerpoint/2010/main" val="1478373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A9F95C5C-FBE3-42CB-A029-C907B401B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15F4668-AC50-40D9-9F1B-B23CB6D828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267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B09B1BDA-9F0D-4681-9831-A7BD4C62EB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091741" y="3249454"/>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7A2130C3-47F5-4671-95BC-A16BCFEAB4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083790" y="3249455"/>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7B5D37B-371C-B71A-39CE-D10BFB6DCE07}"/>
              </a:ext>
            </a:extLst>
          </p:cNvPr>
          <p:cNvSpPr>
            <a:spLocks noGrp="1"/>
          </p:cNvSpPr>
          <p:nvPr>
            <p:ph type="title"/>
          </p:nvPr>
        </p:nvSpPr>
        <p:spPr>
          <a:xfrm>
            <a:off x="609601" y="685800"/>
            <a:ext cx="3262792" cy="3843241"/>
          </a:xfrm>
        </p:spPr>
        <p:txBody>
          <a:bodyPr anchor="t">
            <a:normAutofit/>
          </a:bodyPr>
          <a:lstStyle/>
          <a:p>
            <a:r>
              <a:rPr lang="en-CA" sz="3400" dirty="0">
                <a:solidFill>
                  <a:srgbClr val="FFFFFF"/>
                </a:solidFill>
              </a:rPr>
              <a:t>Welcome to </a:t>
            </a:r>
            <a:r>
              <a:rPr lang="en-CA" sz="3400">
                <a:solidFill>
                  <a:srgbClr val="FFFFFF"/>
                </a:solidFill>
              </a:rPr>
              <a:t>Starskate</a:t>
            </a:r>
            <a:r>
              <a:rPr lang="en-CA" sz="3400" dirty="0">
                <a:solidFill>
                  <a:srgbClr val="FFFFFF"/>
                </a:solidFill>
              </a:rPr>
              <a:t> </a:t>
            </a:r>
            <a:br>
              <a:rPr lang="en-CA" sz="3400" dirty="0">
                <a:solidFill>
                  <a:srgbClr val="FFFFFF"/>
                </a:solidFill>
              </a:rPr>
            </a:br>
            <a:r>
              <a:rPr lang="en-CA" sz="3400" dirty="0">
                <a:solidFill>
                  <a:srgbClr val="FFFFFF"/>
                </a:solidFill>
              </a:rPr>
              <a:t>Intermediate &amp; Senior Programming</a:t>
            </a:r>
          </a:p>
        </p:txBody>
      </p:sp>
      <p:graphicFrame>
        <p:nvGraphicFramePr>
          <p:cNvPr id="5" name="Content Placeholder 2">
            <a:extLst>
              <a:ext uri="{FF2B5EF4-FFF2-40B4-BE49-F238E27FC236}">
                <a16:creationId xmlns:a16="http://schemas.microsoft.com/office/drawing/2014/main" id="{517F24B3-E844-633A-830A-AED27BBF9835}"/>
              </a:ext>
            </a:extLst>
          </p:cNvPr>
          <p:cNvGraphicFramePr>
            <a:graphicFrameLocks noGrp="1"/>
          </p:cNvGraphicFramePr>
          <p:nvPr>
            <p:ph idx="1"/>
            <p:extLst>
              <p:ext uri="{D42A27DB-BD31-4B8C-83A1-F6EECF244321}">
                <p14:modId xmlns:p14="http://schemas.microsoft.com/office/powerpoint/2010/main" val="4294490193"/>
              </p:ext>
            </p:extLst>
          </p:nvPr>
        </p:nvGraphicFramePr>
        <p:xfrm>
          <a:off x="5181600" y="685800"/>
          <a:ext cx="6400799" cy="5491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8856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71EE3-07B4-C40C-548F-5DA9A2C0959A}"/>
              </a:ext>
            </a:extLst>
          </p:cNvPr>
          <p:cNvSpPr>
            <a:spLocks noGrp="1"/>
          </p:cNvSpPr>
          <p:nvPr>
            <p:ph type="title"/>
          </p:nvPr>
        </p:nvSpPr>
        <p:spPr>
          <a:xfrm>
            <a:off x="905256" y="590668"/>
            <a:ext cx="9914859" cy="780932"/>
          </a:xfrm>
        </p:spPr>
        <p:txBody>
          <a:bodyPr/>
          <a:lstStyle/>
          <a:p>
            <a:r>
              <a:rPr lang="en-CA" dirty="0"/>
              <a:t>Up Coming Events</a:t>
            </a:r>
          </a:p>
        </p:txBody>
      </p:sp>
      <p:sp>
        <p:nvSpPr>
          <p:cNvPr id="3" name="Content Placeholder 2">
            <a:extLst>
              <a:ext uri="{FF2B5EF4-FFF2-40B4-BE49-F238E27FC236}">
                <a16:creationId xmlns:a16="http://schemas.microsoft.com/office/drawing/2014/main" id="{3D0B65DD-C60A-FF91-4F3C-682721B47AF1}"/>
              </a:ext>
            </a:extLst>
          </p:cNvPr>
          <p:cNvSpPr>
            <a:spLocks noGrp="1"/>
          </p:cNvSpPr>
          <p:nvPr>
            <p:ph idx="1"/>
          </p:nvPr>
        </p:nvSpPr>
        <p:spPr>
          <a:xfrm>
            <a:off x="722375" y="1495357"/>
            <a:ext cx="10097740" cy="4771975"/>
          </a:xfrm>
        </p:spPr>
        <p:txBody>
          <a:bodyPr/>
          <a:lstStyle/>
          <a:p>
            <a:pPr>
              <a:lnSpc>
                <a:spcPct val="110000"/>
              </a:lnSpc>
            </a:pPr>
            <a:r>
              <a:rPr lang="en-CA" sz="1600" b="1" dirty="0"/>
              <a:t>The first event for those at the  Star 3  or 4 level will be the 2023 PEI Star 1 – 4 Fall Competition on November 25th</a:t>
            </a:r>
          </a:p>
          <a:p>
            <a:pPr lvl="1">
              <a:lnSpc>
                <a:spcPct val="110000"/>
              </a:lnSpc>
            </a:pPr>
            <a:r>
              <a:rPr lang="en-CA" sz="1600" dirty="0"/>
              <a:t>This is an important event and took a lot to finally have a Fall Competition here on the island, so we encourage all to attend and enjoy the experience.</a:t>
            </a:r>
          </a:p>
          <a:p>
            <a:pPr lvl="1">
              <a:lnSpc>
                <a:spcPct val="110000"/>
              </a:lnSpc>
            </a:pPr>
            <a:r>
              <a:rPr lang="en-CA" sz="1600" dirty="0"/>
              <a:t>Registration opens on October 18</a:t>
            </a:r>
            <a:r>
              <a:rPr lang="en-CA" sz="1600" baseline="30000" dirty="0"/>
              <a:t>th</a:t>
            </a:r>
            <a:r>
              <a:rPr lang="en-CA" sz="1600" dirty="0"/>
              <a:t>. We encourage all to register early as it may fill very quickly.</a:t>
            </a:r>
          </a:p>
          <a:p>
            <a:pPr lvl="1">
              <a:lnSpc>
                <a:spcPct val="110000"/>
              </a:lnSpc>
            </a:pPr>
            <a:r>
              <a:rPr lang="en-CA" sz="1600" dirty="0"/>
              <a:t>Coaches will advise you as to the level your skater should enter. There are also team and synchro events offered.</a:t>
            </a:r>
          </a:p>
          <a:p>
            <a:pPr lvl="1">
              <a:lnSpc>
                <a:spcPct val="110000"/>
              </a:lnSpc>
            </a:pPr>
            <a:r>
              <a:rPr lang="en-CA" sz="1600" dirty="0"/>
              <a:t>Please read the announcement ahead of the opening date. Go to Skate Canada PEI for details at </a:t>
            </a:r>
            <a:r>
              <a:rPr lang="en-CA" sz="1600" dirty="0">
                <a:hlinkClick r:id="rId2"/>
              </a:rPr>
              <a:t>https://www.skatecanadapei.ca/</a:t>
            </a:r>
            <a:r>
              <a:rPr lang="en-CA" sz="1600" dirty="0"/>
              <a:t>  </a:t>
            </a:r>
          </a:p>
          <a:p>
            <a:pPr>
              <a:lnSpc>
                <a:spcPct val="110000"/>
              </a:lnSpc>
            </a:pPr>
            <a:r>
              <a:rPr lang="en-CA" sz="1600" dirty="0"/>
              <a:t>Competitions can be found on our </a:t>
            </a:r>
            <a:r>
              <a:rPr lang="en-CA" sz="1600" b="1" dirty="0"/>
              <a:t>Links-Gotta See It  </a:t>
            </a:r>
            <a:r>
              <a:rPr lang="en-CA" sz="1600" dirty="0"/>
              <a:t>tab on our main menu bar, use the drop-down menu to go to events &amp; competitions.</a:t>
            </a:r>
          </a:p>
          <a:p>
            <a:pPr>
              <a:lnSpc>
                <a:spcPct val="110000"/>
              </a:lnSpc>
            </a:pPr>
            <a:r>
              <a:rPr lang="en-CA" sz="1600" dirty="0"/>
              <a:t>December we will have our Holiday Performance Food Bank Drive</a:t>
            </a:r>
          </a:p>
          <a:p>
            <a:pPr marL="0" indent="0">
              <a:buNone/>
            </a:pPr>
            <a:endParaRPr lang="en-CA" dirty="0"/>
          </a:p>
        </p:txBody>
      </p:sp>
    </p:spTree>
    <p:extLst>
      <p:ext uri="{BB962C8B-B14F-4D97-AF65-F5344CB8AC3E}">
        <p14:creationId xmlns:p14="http://schemas.microsoft.com/office/powerpoint/2010/main" val="2751798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70FF25AD-0F94-41DA-B0CB-8FDC642B70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D914EEE2-91CA-464B-AC64-5479DB5133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1289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6850C165-81F9-4CBC-87CA-3E6EBEA639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9860295" y="0"/>
            <a:ext cx="2343647" cy="4385568"/>
          </a:xfrm>
          <a:custGeom>
            <a:avLst/>
            <a:gdLst>
              <a:gd name="connsiteX0" fmla="*/ 0 w 2343647"/>
              <a:gd name="connsiteY0" fmla="*/ 0 h 4385568"/>
              <a:gd name="connsiteX1" fmla="*/ 13818 w 2343647"/>
              <a:gd name="connsiteY1" fmla="*/ 0 h 4385568"/>
              <a:gd name="connsiteX2" fmla="*/ 34560 w 2343647"/>
              <a:gd name="connsiteY2" fmla="*/ 141658 h 4385568"/>
              <a:gd name="connsiteX3" fmla="*/ 2208831 w 2343647"/>
              <a:gd name="connsiteY3" fmla="*/ 2118828 h 4385568"/>
              <a:gd name="connsiteX4" fmla="*/ 2343647 w 2343647"/>
              <a:gd name="connsiteY4" fmla="*/ 2125211 h 4385568"/>
              <a:gd name="connsiteX5" fmla="*/ 2208831 w 2343647"/>
              <a:gd name="connsiteY5" fmla="*/ 2131594 h 4385568"/>
              <a:gd name="connsiteX6" fmla="*/ 3143 w 2343647"/>
              <a:gd name="connsiteY6" fmla="*/ 4323325 h 4385568"/>
              <a:gd name="connsiteX7" fmla="*/ 0 w 2343647"/>
              <a:gd name="connsiteY7" fmla="*/ 4385568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0" y="0"/>
                </a:moveTo>
                <a:lnTo>
                  <a:pt x="13818" y="0"/>
                </a:lnTo>
                <a:lnTo>
                  <a:pt x="34560" y="141658"/>
                </a:lnTo>
                <a:cubicBezTo>
                  <a:pt x="237593" y="1199063"/>
                  <a:pt x="1119361" y="2015131"/>
                  <a:pt x="2208831" y="2118828"/>
                </a:cubicBezTo>
                <a:lnTo>
                  <a:pt x="2343647" y="2125211"/>
                </a:lnTo>
                <a:lnTo>
                  <a:pt x="2208831" y="2131594"/>
                </a:lnTo>
                <a:cubicBezTo>
                  <a:pt x="1046730" y="2242204"/>
                  <a:pt x="120947" y="3163335"/>
                  <a:pt x="3143" y="4323325"/>
                </a:cubicBezTo>
                <a:lnTo>
                  <a:pt x="0" y="43855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5C1A212B-431A-4929-AA76-34A688D35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9860295" y="0"/>
            <a:ext cx="2343647" cy="4385568"/>
          </a:xfrm>
          <a:custGeom>
            <a:avLst/>
            <a:gdLst>
              <a:gd name="connsiteX0" fmla="*/ 0 w 2343647"/>
              <a:gd name="connsiteY0" fmla="*/ 0 h 4385568"/>
              <a:gd name="connsiteX1" fmla="*/ 13818 w 2343647"/>
              <a:gd name="connsiteY1" fmla="*/ 0 h 4385568"/>
              <a:gd name="connsiteX2" fmla="*/ 34560 w 2343647"/>
              <a:gd name="connsiteY2" fmla="*/ 141658 h 4385568"/>
              <a:gd name="connsiteX3" fmla="*/ 2208831 w 2343647"/>
              <a:gd name="connsiteY3" fmla="*/ 2118828 h 4385568"/>
              <a:gd name="connsiteX4" fmla="*/ 2343647 w 2343647"/>
              <a:gd name="connsiteY4" fmla="*/ 2125211 h 4385568"/>
              <a:gd name="connsiteX5" fmla="*/ 2208831 w 2343647"/>
              <a:gd name="connsiteY5" fmla="*/ 2131594 h 4385568"/>
              <a:gd name="connsiteX6" fmla="*/ 3143 w 2343647"/>
              <a:gd name="connsiteY6" fmla="*/ 4323325 h 4385568"/>
              <a:gd name="connsiteX7" fmla="*/ 0 w 2343647"/>
              <a:gd name="connsiteY7" fmla="*/ 4385568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0" y="0"/>
                </a:moveTo>
                <a:lnTo>
                  <a:pt x="13818" y="0"/>
                </a:lnTo>
                <a:lnTo>
                  <a:pt x="34560" y="141658"/>
                </a:lnTo>
                <a:cubicBezTo>
                  <a:pt x="237593" y="1199063"/>
                  <a:pt x="1119361" y="2015131"/>
                  <a:pt x="2208831" y="2118828"/>
                </a:cubicBezTo>
                <a:lnTo>
                  <a:pt x="2343647" y="2125211"/>
                </a:lnTo>
                <a:lnTo>
                  <a:pt x="2208831" y="2131594"/>
                </a:lnTo>
                <a:cubicBezTo>
                  <a:pt x="1046730" y="2242204"/>
                  <a:pt x="120947" y="3163335"/>
                  <a:pt x="3143" y="4323325"/>
                </a:cubicBezTo>
                <a:lnTo>
                  <a:pt x="0" y="4385568"/>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35F46DE-21C3-C673-5D64-72563190E2B4}"/>
              </a:ext>
            </a:extLst>
          </p:cNvPr>
          <p:cNvSpPr>
            <a:spLocks noGrp="1"/>
          </p:cNvSpPr>
          <p:nvPr>
            <p:ph type="title"/>
          </p:nvPr>
        </p:nvSpPr>
        <p:spPr>
          <a:xfrm>
            <a:off x="914401" y="430307"/>
            <a:ext cx="9914859" cy="1371600"/>
          </a:xfrm>
        </p:spPr>
        <p:txBody>
          <a:bodyPr>
            <a:normAutofit/>
          </a:bodyPr>
          <a:lstStyle/>
          <a:p>
            <a:r>
              <a:rPr lang="en-CA" dirty="0">
                <a:solidFill>
                  <a:srgbClr val="FFFFFF"/>
                </a:solidFill>
              </a:rPr>
              <a:t>Competition Funding</a:t>
            </a:r>
          </a:p>
        </p:txBody>
      </p:sp>
      <p:sp>
        <p:nvSpPr>
          <p:cNvPr id="3" name="Content Placeholder 2">
            <a:extLst>
              <a:ext uri="{FF2B5EF4-FFF2-40B4-BE49-F238E27FC236}">
                <a16:creationId xmlns:a16="http://schemas.microsoft.com/office/drawing/2014/main" id="{B7A74CF1-560D-A01A-2F1E-2AFE9D9E3551}"/>
              </a:ext>
            </a:extLst>
          </p:cNvPr>
          <p:cNvSpPr>
            <a:spLocks noGrp="1"/>
          </p:cNvSpPr>
          <p:nvPr>
            <p:ph idx="1"/>
          </p:nvPr>
        </p:nvSpPr>
        <p:spPr>
          <a:xfrm>
            <a:off x="914400" y="2810001"/>
            <a:ext cx="9753600" cy="3366961"/>
          </a:xfrm>
        </p:spPr>
        <p:txBody>
          <a:bodyPr>
            <a:normAutofit/>
          </a:bodyPr>
          <a:lstStyle/>
          <a:p>
            <a:pPr>
              <a:lnSpc>
                <a:spcPct val="110000"/>
              </a:lnSpc>
            </a:pPr>
            <a:r>
              <a:rPr lang="en-CA" dirty="0"/>
              <a:t>This season, competition funding will be available for participants towards one off-island event in the amount of $100</a:t>
            </a:r>
          </a:p>
          <a:p>
            <a:pPr>
              <a:lnSpc>
                <a:spcPct val="110000"/>
              </a:lnSpc>
            </a:pPr>
            <a:r>
              <a:rPr lang="en-CA" dirty="0"/>
              <a:t>Please fill out a request form found on our Competition Events page on our home page under our </a:t>
            </a:r>
            <a:r>
              <a:rPr lang="en-CA" b="1" i="1" dirty="0"/>
              <a:t>Links-Gotta See It </a:t>
            </a:r>
            <a:r>
              <a:rPr lang="en-CA" dirty="0"/>
              <a:t>tab</a:t>
            </a:r>
          </a:p>
          <a:p>
            <a:pPr>
              <a:lnSpc>
                <a:spcPct val="110000"/>
              </a:lnSpc>
            </a:pPr>
            <a:r>
              <a:rPr lang="en-CA" dirty="0"/>
              <a:t>To qualify the skater must be a home club member of Sherwood Parkdale Skating Club</a:t>
            </a:r>
          </a:p>
          <a:p>
            <a:pPr>
              <a:lnSpc>
                <a:spcPct val="110000"/>
              </a:lnSpc>
            </a:pPr>
            <a:r>
              <a:rPr lang="en-CA" dirty="0"/>
              <a:t>Funding will be provided after the event the skater attended</a:t>
            </a:r>
          </a:p>
          <a:p>
            <a:pPr>
              <a:lnSpc>
                <a:spcPct val="110000"/>
              </a:lnSpc>
            </a:pPr>
            <a:endParaRPr lang="en-CA" sz="1000" dirty="0"/>
          </a:p>
        </p:txBody>
      </p:sp>
    </p:spTree>
    <p:extLst>
      <p:ext uri="{BB962C8B-B14F-4D97-AF65-F5344CB8AC3E}">
        <p14:creationId xmlns:p14="http://schemas.microsoft.com/office/powerpoint/2010/main" val="3732448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70FF25AD-0F94-41DA-B0CB-8FDC642B70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D914EEE2-91CA-464B-AC64-5479DB5133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1289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6850C165-81F9-4CBC-87CA-3E6EBEA639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9860295" y="0"/>
            <a:ext cx="2343647" cy="4385568"/>
          </a:xfrm>
          <a:custGeom>
            <a:avLst/>
            <a:gdLst>
              <a:gd name="connsiteX0" fmla="*/ 0 w 2343647"/>
              <a:gd name="connsiteY0" fmla="*/ 0 h 4385568"/>
              <a:gd name="connsiteX1" fmla="*/ 13818 w 2343647"/>
              <a:gd name="connsiteY1" fmla="*/ 0 h 4385568"/>
              <a:gd name="connsiteX2" fmla="*/ 34560 w 2343647"/>
              <a:gd name="connsiteY2" fmla="*/ 141658 h 4385568"/>
              <a:gd name="connsiteX3" fmla="*/ 2208831 w 2343647"/>
              <a:gd name="connsiteY3" fmla="*/ 2118828 h 4385568"/>
              <a:gd name="connsiteX4" fmla="*/ 2343647 w 2343647"/>
              <a:gd name="connsiteY4" fmla="*/ 2125211 h 4385568"/>
              <a:gd name="connsiteX5" fmla="*/ 2208831 w 2343647"/>
              <a:gd name="connsiteY5" fmla="*/ 2131594 h 4385568"/>
              <a:gd name="connsiteX6" fmla="*/ 3143 w 2343647"/>
              <a:gd name="connsiteY6" fmla="*/ 4323325 h 4385568"/>
              <a:gd name="connsiteX7" fmla="*/ 0 w 2343647"/>
              <a:gd name="connsiteY7" fmla="*/ 4385568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0" y="0"/>
                </a:moveTo>
                <a:lnTo>
                  <a:pt x="13818" y="0"/>
                </a:lnTo>
                <a:lnTo>
                  <a:pt x="34560" y="141658"/>
                </a:lnTo>
                <a:cubicBezTo>
                  <a:pt x="237593" y="1199063"/>
                  <a:pt x="1119361" y="2015131"/>
                  <a:pt x="2208831" y="2118828"/>
                </a:cubicBezTo>
                <a:lnTo>
                  <a:pt x="2343647" y="2125211"/>
                </a:lnTo>
                <a:lnTo>
                  <a:pt x="2208831" y="2131594"/>
                </a:lnTo>
                <a:cubicBezTo>
                  <a:pt x="1046730" y="2242204"/>
                  <a:pt x="120947" y="3163335"/>
                  <a:pt x="3143" y="4323325"/>
                </a:cubicBezTo>
                <a:lnTo>
                  <a:pt x="0" y="43855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5C1A212B-431A-4929-AA76-34A688D35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9860295" y="0"/>
            <a:ext cx="2343647" cy="4385568"/>
          </a:xfrm>
          <a:custGeom>
            <a:avLst/>
            <a:gdLst>
              <a:gd name="connsiteX0" fmla="*/ 0 w 2343647"/>
              <a:gd name="connsiteY0" fmla="*/ 0 h 4385568"/>
              <a:gd name="connsiteX1" fmla="*/ 13818 w 2343647"/>
              <a:gd name="connsiteY1" fmla="*/ 0 h 4385568"/>
              <a:gd name="connsiteX2" fmla="*/ 34560 w 2343647"/>
              <a:gd name="connsiteY2" fmla="*/ 141658 h 4385568"/>
              <a:gd name="connsiteX3" fmla="*/ 2208831 w 2343647"/>
              <a:gd name="connsiteY3" fmla="*/ 2118828 h 4385568"/>
              <a:gd name="connsiteX4" fmla="*/ 2343647 w 2343647"/>
              <a:gd name="connsiteY4" fmla="*/ 2125211 h 4385568"/>
              <a:gd name="connsiteX5" fmla="*/ 2208831 w 2343647"/>
              <a:gd name="connsiteY5" fmla="*/ 2131594 h 4385568"/>
              <a:gd name="connsiteX6" fmla="*/ 3143 w 2343647"/>
              <a:gd name="connsiteY6" fmla="*/ 4323325 h 4385568"/>
              <a:gd name="connsiteX7" fmla="*/ 0 w 2343647"/>
              <a:gd name="connsiteY7" fmla="*/ 4385568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0" y="0"/>
                </a:moveTo>
                <a:lnTo>
                  <a:pt x="13818" y="0"/>
                </a:lnTo>
                <a:lnTo>
                  <a:pt x="34560" y="141658"/>
                </a:lnTo>
                <a:cubicBezTo>
                  <a:pt x="237593" y="1199063"/>
                  <a:pt x="1119361" y="2015131"/>
                  <a:pt x="2208831" y="2118828"/>
                </a:cubicBezTo>
                <a:lnTo>
                  <a:pt x="2343647" y="2125211"/>
                </a:lnTo>
                <a:lnTo>
                  <a:pt x="2208831" y="2131594"/>
                </a:lnTo>
                <a:cubicBezTo>
                  <a:pt x="1046730" y="2242204"/>
                  <a:pt x="120947" y="3163335"/>
                  <a:pt x="3143" y="4323325"/>
                </a:cubicBezTo>
                <a:lnTo>
                  <a:pt x="0" y="4385568"/>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F728488-C587-032C-D020-F8D935A8A2E5}"/>
              </a:ext>
            </a:extLst>
          </p:cNvPr>
          <p:cNvSpPr>
            <a:spLocks noGrp="1"/>
          </p:cNvSpPr>
          <p:nvPr>
            <p:ph type="title"/>
          </p:nvPr>
        </p:nvSpPr>
        <p:spPr>
          <a:xfrm>
            <a:off x="914401" y="430307"/>
            <a:ext cx="9914859" cy="1371600"/>
          </a:xfrm>
        </p:spPr>
        <p:txBody>
          <a:bodyPr>
            <a:normAutofit/>
          </a:bodyPr>
          <a:lstStyle/>
          <a:p>
            <a:r>
              <a:rPr lang="en-CA">
                <a:solidFill>
                  <a:srgbClr val="FFFFFF"/>
                </a:solidFill>
              </a:rPr>
              <a:t>Competition Hosts</a:t>
            </a:r>
          </a:p>
        </p:txBody>
      </p:sp>
      <p:sp>
        <p:nvSpPr>
          <p:cNvPr id="3" name="Content Placeholder 2">
            <a:extLst>
              <a:ext uri="{FF2B5EF4-FFF2-40B4-BE49-F238E27FC236}">
                <a16:creationId xmlns:a16="http://schemas.microsoft.com/office/drawing/2014/main" id="{E1CD2FFD-767B-5A26-6EDE-9EFEDA52315E}"/>
              </a:ext>
            </a:extLst>
          </p:cNvPr>
          <p:cNvSpPr>
            <a:spLocks noGrp="1"/>
          </p:cNvSpPr>
          <p:nvPr>
            <p:ph idx="1"/>
          </p:nvPr>
        </p:nvSpPr>
        <p:spPr>
          <a:xfrm>
            <a:off x="914400" y="2810001"/>
            <a:ext cx="9753600" cy="3366961"/>
          </a:xfrm>
        </p:spPr>
        <p:txBody>
          <a:bodyPr>
            <a:normAutofit/>
          </a:bodyPr>
          <a:lstStyle/>
          <a:p>
            <a:pPr>
              <a:lnSpc>
                <a:spcPct val="110000"/>
              </a:lnSpc>
            </a:pPr>
            <a:r>
              <a:rPr lang="en-CA" sz="1700"/>
              <a:t>Sherwood Parkdale Skating Club is part of the Island Skating Academy for programs in the off-season.</a:t>
            </a:r>
          </a:p>
          <a:p>
            <a:pPr>
              <a:lnSpc>
                <a:spcPct val="110000"/>
              </a:lnSpc>
            </a:pPr>
            <a:r>
              <a:rPr lang="en-CA" sz="1700"/>
              <a:t>We will be hosting the 2023 PEI STAR 1- 4 Fall Competition as well as the 2024 </a:t>
            </a:r>
            <a:r>
              <a:rPr lang="en-CA" sz="1700" err="1"/>
              <a:t>Starskate</a:t>
            </a:r>
            <a:r>
              <a:rPr lang="en-CA" sz="1700"/>
              <a:t> and Synchro Championships with Skate Canada PEI.</a:t>
            </a:r>
          </a:p>
          <a:p>
            <a:pPr>
              <a:lnSpc>
                <a:spcPct val="110000"/>
              </a:lnSpc>
            </a:pPr>
            <a:r>
              <a:rPr lang="en-CA" sz="1700"/>
              <a:t>For the Fall Competition we have more responsibilities and duties to cover as volunteers.</a:t>
            </a:r>
          </a:p>
          <a:p>
            <a:pPr>
              <a:lnSpc>
                <a:spcPct val="110000"/>
              </a:lnSpc>
            </a:pPr>
            <a:r>
              <a:rPr lang="en-CA" sz="1700"/>
              <a:t>Doreen Pippy is SPSC’s Event Coordinator and will be the lead for our club along with Laurie Godfrey (for ISA &amp;the PEI Section) and a CSC representative.</a:t>
            </a:r>
          </a:p>
          <a:p>
            <a:pPr>
              <a:lnSpc>
                <a:spcPct val="110000"/>
              </a:lnSpc>
            </a:pPr>
            <a:r>
              <a:rPr lang="en-CA" sz="1700"/>
              <a:t>Doreen has information for our members for areas of help and volunteer hours for the event.</a:t>
            </a:r>
          </a:p>
          <a:p>
            <a:pPr>
              <a:lnSpc>
                <a:spcPct val="110000"/>
              </a:lnSpc>
            </a:pPr>
            <a:r>
              <a:rPr lang="en-CA" sz="1700"/>
              <a:t>We kindly thank you ahead of time for your consideration and generosity.</a:t>
            </a:r>
          </a:p>
        </p:txBody>
      </p:sp>
    </p:spTree>
    <p:extLst>
      <p:ext uri="{BB962C8B-B14F-4D97-AF65-F5344CB8AC3E}">
        <p14:creationId xmlns:p14="http://schemas.microsoft.com/office/powerpoint/2010/main" val="287036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69DB5D3-4B63-4FD1-BA37-8EBACA587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5650669-C083-4D8C-BC61-0EE74F1CC5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8" y="0"/>
            <a:ext cx="7875323" cy="68532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C214C731-4700-4E5F-92C1-54F9C83FB5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8624" y="0"/>
            <a:ext cx="7351628" cy="6858000"/>
          </a:xfrm>
          <a:custGeom>
            <a:avLst/>
            <a:gdLst>
              <a:gd name="connsiteX0" fmla="*/ 0 w 7351628"/>
              <a:gd name="connsiteY0" fmla="*/ 0 h 6858000"/>
              <a:gd name="connsiteX1" fmla="*/ 1482273 w 7351628"/>
              <a:gd name="connsiteY1" fmla="*/ 0 h 6858000"/>
              <a:gd name="connsiteX2" fmla="*/ 2438400 w 7351628"/>
              <a:gd name="connsiteY2" fmla="*/ 0 h 6858000"/>
              <a:gd name="connsiteX3" fmla="*/ 7351628 w 7351628"/>
              <a:gd name="connsiteY3" fmla="*/ 0 h 6858000"/>
              <a:gd name="connsiteX4" fmla="*/ 3920673 w 7351628"/>
              <a:gd name="connsiteY4" fmla="*/ 3430955 h 6858000"/>
              <a:gd name="connsiteX5" fmla="*/ 7175072 w 7351628"/>
              <a:gd name="connsiteY5" fmla="*/ 6857446 h 6858000"/>
              <a:gd name="connsiteX6" fmla="*/ 7196984 w 7351628"/>
              <a:gd name="connsiteY6" fmla="*/ 6858000 h 6858000"/>
              <a:gd name="connsiteX7" fmla="*/ 2438400 w 7351628"/>
              <a:gd name="connsiteY7" fmla="*/ 6858000 h 6858000"/>
              <a:gd name="connsiteX8" fmla="*/ 1482273 w 7351628"/>
              <a:gd name="connsiteY8" fmla="*/ 6858000 h 6858000"/>
              <a:gd name="connsiteX9" fmla="*/ 0 w 7351628"/>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51628" h="6858000">
                <a:moveTo>
                  <a:pt x="0" y="0"/>
                </a:moveTo>
                <a:lnTo>
                  <a:pt x="1482273" y="0"/>
                </a:lnTo>
                <a:lnTo>
                  <a:pt x="2438400" y="0"/>
                </a:lnTo>
                <a:lnTo>
                  <a:pt x="7351628" y="0"/>
                </a:lnTo>
                <a:cubicBezTo>
                  <a:pt x="5456764" y="0"/>
                  <a:pt x="3920673" y="1536091"/>
                  <a:pt x="3920673" y="3430955"/>
                </a:cubicBezTo>
                <a:cubicBezTo>
                  <a:pt x="3920673" y="5266604"/>
                  <a:pt x="5362258" y="6765554"/>
                  <a:pt x="7175072" y="6857446"/>
                </a:cubicBezTo>
                <a:lnTo>
                  <a:pt x="7196984" y="6858000"/>
                </a:lnTo>
                <a:lnTo>
                  <a:pt x="2438400" y="6858000"/>
                </a:lnTo>
                <a:lnTo>
                  <a:pt x="1482273" y="6858000"/>
                </a:lnTo>
                <a:lnTo>
                  <a:pt x="0" y="6858000"/>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FF646A77-1965-0B0F-09F2-533543406064}"/>
              </a:ext>
            </a:extLst>
          </p:cNvPr>
          <p:cNvSpPr>
            <a:spLocks noGrp="1"/>
          </p:cNvSpPr>
          <p:nvPr>
            <p:ph type="title"/>
          </p:nvPr>
        </p:nvSpPr>
        <p:spPr>
          <a:xfrm>
            <a:off x="609600" y="685800"/>
            <a:ext cx="2952465" cy="5486400"/>
          </a:xfrm>
        </p:spPr>
        <p:txBody>
          <a:bodyPr anchor="ctr">
            <a:normAutofit/>
          </a:bodyPr>
          <a:lstStyle/>
          <a:p>
            <a:r>
              <a:rPr lang="en-CA">
                <a:solidFill>
                  <a:srgbClr val="FFFFFF"/>
                </a:solidFill>
              </a:rPr>
              <a:t>Synchro</a:t>
            </a:r>
          </a:p>
        </p:txBody>
      </p:sp>
      <p:sp useBgFill="1">
        <p:nvSpPr>
          <p:cNvPr id="25" name="Freeform: Shape 24">
            <a:extLst>
              <a:ext uri="{FF2B5EF4-FFF2-40B4-BE49-F238E27FC236}">
                <a16:creationId xmlns:a16="http://schemas.microsoft.com/office/drawing/2014/main" id="{26C151D7-1FA6-4D02-9CDD-5C3205DB2B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904573" y="0"/>
            <a:ext cx="5963231" cy="6861910"/>
          </a:xfrm>
          <a:custGeom>
            <a:avLst/>
            <a:gdLst>
              <a:gd name="connsiteX0" fmla="*/ 2532276 w 5963231"/>
              <a:gd name="connsiteY0" fmla="*/ 6861910 h 6861910"/>
              <a:gd name="connsiteX1" fmla="*/ 2377645 w 5963231"/>
              <a:gd name="connsiteY1" fmla="*/ 6858000 h 6861910"/>
              <a:gd name="connsiteX2" fmla="*/ 0 w 5963231"/>
              <a:gd name="connsiteY2" fmla="*/ 6858000 h 6861910"/>
              <a:gd name="connsiteX3" fmla="*/ 0 w 5963231"/>
              <a:gd name="connsiteY3" fmla="*/ 0 h 6861910"/>
              <a:gd name="connsiteX4" fmla="*/ 2532276 w 5963231"/>
              <a:gd name="connsiteY4" fmla="*/ 0 h 6861910"/>
              <a:gd name="connsiteX5" fmla="*/ 2547568 w 5963231"/>
              <a:gd name="connsiteY5" fmla="*/ 0 h 6861910"/>
              <a:gd name="connsiteX6" fmla="*/ 2547568 w 5963231"/>
              <a:gd name="connsiteY6" fmla="*/ 387 h 6861910"/>
              <a:gd name="connsiteX7" fmla="*/ 2708832 w 5963231"/>
              <a:gd name="connsiteY7" fmla="*/ 4464 h 6861910"/>
              <a:gd name="connsiteX8" fmla="*/ 5963231 w 5963231"/>
              <a:gd name="connsiteY8" fmla="*/ 3430955 h 6861910"/>
              <a:gd name="connsiteX9" fmla="*/ 2532276 w 5963231"/>
              <a:gd name="connsiteY9" fmla="*/ 6861910 h 6861910"/>
              <a:gd name="connsiteX0" fmla="*/ 2532276 w 5963231"/>
              <a:gd name="connsiteY0" fmla="*/ 6861910 h 6861910"/>
              <a:gd name="connsiteX1" fmla="*/ 0 w 5963231"/>
              <a:gd name="connsiteY1" fmla="*/ 6858000 h 6861910"/>
              <a:gd name="connsiteX2" fmla="*/ 0 w 5963231"/>
              <a:gd name="connsiteY2" fmla="*/ 0 h 6861910"/>
              <a:gd name="connsiteX3" fmla="*/ 2532276 w 5963231"/>
              <a:gd name="connsiteY3" fmla="*/ 0 h 6861910"/>
              <a:gd name="connsiteX4" fmla="*/ 2547568 w 5963231"/>
              <a:gd name="connsiteY4" fmla="*/ 0 h 6861910"/>
              <a:gd name="connsiteX5" fmla="*/ 2547568 w 5963231"/>
              <a:gd name="connsiteY5" fmla="*/ 387 h 6861910"/>
              <a:gd name="connsiteX6" fmla="*/ 2708832 w 5963231"/>
              <a:gd name="connsiteY6" fmla="*/ 4464 h 6861910"/>
              <a:gd name="connsiteX7" fmla="*/ 5963231 w 5963231"/>
              <a:gd name="connsiteY7" fmla="*/ 3430955 h 6861910"/>
              <a:gd name="connsiteX8" fmla="*/ 2532276 w 5963231"/>
              <a:gd name="connsiteY8" fmla="*/ 6861910 h 6861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63231" h="6861910">
                <a:moveTo>
                  <a:pt x="2532276" y="6861910"/>
                </a:moveTo>
                <a:lnTo>
                  <a:pt x="0" y="6858000"/>
                </a:lnTo>
                <a:lnTo>
                  <a:pt x="0" y="0"/>
                </a:lnTo>
                <a:lnTo>
                  <a:pt x="2532276" y="0"/>
                </a:lnTo>
                <a:lnTo>
                  <a:pt x="2547568" y="0"/>
                </a:lnTo>
                <a:lnTo>
                  <a:pt x="2547568" y="387"/>
                </a:lnTo>
                <a:lnTo>
                  <a:pt x="2708832" y="4464"/>
                </a:lnTo>
                <a:cubicBezTo>
                  <a:pt x="4521646" y="96356"/>
                  <a:pt x="5963231" y="1595306"/>
                  <a:pt x="5963231" y="3430955"/>
                </a:cubicBezTo>
                <a:cubicBezTo>
                  <a:pt x="5963231" y="5325819"/>
                  <a:pt x="4427140" y="6861910"/>
                  <a:pt x="2532276" y="6861910"/>
                </a:cubicBezTo>
                <a:close/>
              </a:path>
            </a:pathLst>
          </a:custGeom>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Content Placeholder 2">
            <a:extLst>
              <a:ext uri="{FF2B5EF4-FFF2-40B4-BE49-F238E27FC236}">
                <a16:creationId xmlns:a16="http://schemas.microsoft.com/office/drawing/2014/main" id="{BA83780E-CDE5-120D-7136-09C618A1AF8B}"/>
              </a:ext>
            </a:extLst>
          </p:cNvPr>
          <p:cNvSpPr>
            <a:spLocks noGrp="1"/>
          </p:cNvSpPr>
          <p:nvPr>
            <p:ph idx="1"/>
          </p:nvPr>
        </p:nvSpPr>
        <p:spPr>
          <a:xfrm>
            <a:off x="5181600" y="685800"/>
            <a:ext cx="6096000" cy="5491163"/>
          </a:xfrm>
        </p:spPr>
        <p:txBody>
          <a:bodyPr anchor="ctr">
            <a:normAutofit/>
          </a:bodyPr>
          <a:lstStyle/>
          <a:p>
            <a:r>
              <a:rPr lang="en-CA" sz="1700"/>
              <a:t>All Jumpstart, Juniors and Intermediate Skaters are encouraged to take part in Synchro</a:t>
            </a:r>
          </a:p>
          <a:p>
            <a:r>
              <a:rPr lang="en-CA" sz="1700"/>
              <a:t>As part of the Skate Canada curriculum, this session is an excellent opportunity to develop skating skills</a:t>
            </a:r>
          </a:p>
          <a:p>
            <a:r>
              <a:rPr lang="en-CA" sz="1700"/>
              <a:t>For the skater’s this is a great opportunity to engage in a team environment</a:t>
            </a:r>
          </a:p>
          <a:p>
            <a:r>
              <a:rPr lang="en-CA" sz="1700"/>
              <a:t>The cost is $175 total with a </a:t>
            </a:r>
            <a:r>
              <a:rPr lang="en-CA" sz="1700" err="1"/>
              <a:t>Starskate</a:t>
            </a:r>
            <a:r>
              <a:rPr lang="en-CA" sz="1700"/>
              <a:t> Registration or $29 a month on installments. </a:t>
            </a:r>
          </a:p>
          <a:p>
            <a:pPr lvl="1"/>
            <a:r>
              <a:rPr lang="en-CA" sz="1700"/>
              <a:t>This includes ice time, coaching, off-ice classes, competition registration fees</a:t>
            </a:r>
          </a:p>
          <a:p>
            <a:pPr lvl="1"/>
            <a:r>
              <a:rPr lang="en-CA" sz="1700"/>
              <a:t>Skaters will also receive a free </a:t>
            </a:r>
            <a:r>
              <a:rPr lang="en-CA" sz="1700" err="1"/>
              <a:t>Sychro</a:t>
            </a:r>
            <a:r>
              <a:rPr lang="en-CA" sz="1700"/>
              <a:t> Jacket *if sufficient participants for a team</a:t>
            </a:r>
          </a:p>
          <a:p>
            <a:pPr lvl="1"/>
            <a:r>
              <a:rPr lang="en-CA" sz="1700"/>
              <a:t>Toonie Days in September and popcorn sales at events goes into our Synchro fund to help off-set costs </a:t>
            </a:r>
          </a:p>
          <a:p>
            <a:pPr marL="0" indent="0">
              <a:buNone/>
            </a:pPr>
            <a:endParaRPr lang="en-CA" sz="1700"/>
          </a:p>
        </p:txBody>
      </p:sp>
    </p:spTree>
    <p:extLst>
      <p:ext uri="{BB962C8B-B14F-4D97-AF65-F5344CB8AC3E}">
        <p14:creationId xmlns:p14="http://schemas.microsoft.com/office/powerpoint/2010/main" val="382457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4DB9D-DFD2-EDA7-447C-44C35D1C9976}"/>
              </a:ext>
            </a:extLst>
          </p:cNvPr>
          <p:cNvSpPr>
            <a:spLocks noGrp="1"/>
          </p:cNvSpPr>
          <p:nvPr>
            <p:ph type="title"/>
          </p:nvPr>
        </p:nvSpPr>
        <p:spPr/>
        <p:txBody>
          <a:bodyPr/>
          <a:lstStyle/>
          <a:p>
            <a:r>
              <a:rPr lang="en-CA" dirty="0"/>
              <a:t>Healthy Kids! Active Kids! Fundraiser</a:t>
            </a:r>
          </a:p>
        </p:txBody>
      </p:sp>
      <p:sp>
        <p:nvSpPr>
          <p:cNvPr id="3" name="Content Placeholder 2">
            <a:extLst>
              <a:ext uri="{FF2B5EF4-FFF2-40B4-BE49-F238E27FC236}">
                <a16:creationId xmlns:a16="http://schemas.microsoft.com/office/drawing/2014/main" id="{497A4CA8-CBEE-D499-5C78-9258AC2E7A0F}"/>
              </a:ext>
            </a:extLst>
          </p:cNvPr>
          <p:cNvSpPr>
            <a:spLocks noGrp="1"/>
          </p:cNvSpPr>
          <p:nvPr>
            <p:ph idx="1"/>
          </p:nvPr>
        </p:nvSpPr>
        <p:spPr/>
        <p:txBody>
          <a:bodyPr>
            <a:normAutofit/>
          </a:bodyPr>
          <a:lstStyle/>
          <a:p>
            <a:r>
              <a:rPr lang="en-CA" dirty="0"/>
              <a:t>This season the fundraiser is a “surf and turf” with items from </a:t>
            </a:r>
            <a:r>
              <a:rPr lang="en-CA" dirty="0" err="1"/>
              <a:t>Steerman’s</a:t>
            </a:r>
            <a:r>
              <a:rPr lang="en-CA" dirty="0"/>
              <a:t> Quality Meats and mussels from PEI Aqua Farms.</a:t>
            </a:r>
          </a:p>
          <a:p>
            <a:r>
              <a:rPr lang="en-CA" dirty="0"/>
              <a:t>We have been hit hard with increased operating expenses from all areas this season </a:t>
            </a:r>
            <a:r>
              <a:rPr lang="en-CA" dirty="0" err="1"/>
              <a:t>ie</a:t>
            </a:r>
            <a:r>
              <a:rPr lang="en-CA" dirty="0"/>
              <a:t> ice costs, insurance, coaching, supplies </a:t>
            </a:r>
            <a:r>
              <a:rPr lang="en-CA" dirty="0" err="1"/>
              <a:t>etc</a:t>
            </a:r>
            <a:r>
              <a:rPr lang="en-CA" dirty="0"/>
              <a:t> and we DO NOT want to pass these increases off to you by further increases to registration fees.  Sports are expensive enough for families and we would rather put food on your tables than increase fees.</a:t>
            </a:r>
          </a:p>
          <a:p>
            <a:r>
              <a:rPr lang="en-CA" dirty="0"/>
              <a:t>If you want to fill your freezers and you purchase more than 10 items, you will receive a credit on your personal account as well as helping the club overall.</a:t>
            </a:r>
          </a:p>
          <a:p>
            <a:r>
              <a:rPr lang="en-CA" dirty="0"/>
              <a:t>Extra order forms are available. We will also email out a copy for printing or using digitally.</a:t>
            </a:r>
          </a:p>
        </p:txBody>
      </p:sp>
    </p:spTree>
    <p:extLst>
      <p:ext uri="{BB962C8B-B14F-4D97-AF65-F5344CB8AC3E}">
        <p14:creationId xmlns:p14="http://schemas.microsoft.com/office/powerpoint/2010/main" val="153670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09CA6CC-C9DF-440F-BE30-1167A921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F82D7C3-4329-485C-9C81-FB5BA3FA9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48146" y="0"/>
            <a:ext cx="7643854" cy="6858000"/>
          </a:xfrm>
          <a:prstGeom prst="rect">
            <a:avLst/>
          </a:pr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538354-7754-369E-C16A-A8170F099AFC}"/>
              </a:ext>
            </a:extLst>
          </p:cNvPr>
          <p:cNvSpPr>
            <a:spLocks noGrp="1"/>
          </p:cNvSpPr>
          <p:nvPr>
            <p:ph type="title"/>
          </p:nvPr>
        </p:nvSpPr>
        <p:spPr>
          <a:xfrm>
            <a:off x="5963479" y="596393"/>
            <a:ext cx="5618922" cy="1542507"/>
          </a:xfrm>
        </p:spPr>
        <p:txBody>
          <a:bodyPr>
            <a:normAutofit/>
          </a:bodyPr>
          <a:lstStyle/>
          <a:p>
            <a:r>
              <a:rPr lang="en-CA">
                <a:solidFill>
                  <a:srgbClr val="FFFFFF"/>
                </a:solidFill>
              </a:rPr>
              <a:t>Reminders</a:t>
            </a:r>
          </a:p>
        </p:txBody>
      </p:sp>
      <p:pic>
        <p:nvPicPr>
          <p:cNvPr id="5" name="Picture 4" descr="Empty calendar with pencil">
            <a:extLst>
              <a:ext uri="{FF2B5EF4-FFF2-40B4-BE49-F238E27FC236}">
                <a16:creationId xmlns:a16="http://schemas.microsoft.com/office/drawing/2014/main" id="{DDAE7301-98D8-610E-77B1-12343D22C45A}"/>
              </a:ext>
            </a:extLst>
          </p:cNvPr>
          <p:cNvPicPr>
            <a:picLocks noChangeAspect="1"/>
          </p:cNvPicPr>
          <p:nvPr/>
        </p:nvPicPr>
        <p:blipFill rotWithShape="1">
          <a:blip r:embed="rId2"/>
          <a:srcRect l="49568" r="-2" b="-2"/>
          <a:stretch/>
        </p:blipFill>
        <p:spPr>
          <a:xfrm>
            <a:off x="20" y="5379"/>
            <a:ext cx="5181578" cy="6858000"/>
          </a:xfrm>
          <a:prstGeom prst="rect">
            <a:avLst/>
          </a:prstGeom>
        </p:spPr>
      </p:pic>
      <p:sp>
        <p:nvSpPr>
          <p:cNvPr id="3" name="Content Placeholder 2">
            <a:extLst>
              <a:ext uri="{FF2B5EF4-FFF2-40B4-BE49-F238E27FC236}">
                <a16:creationId xmlns:a16="http://schemas.microsoft.com/office/drawing/2014/main" id="{A5798024-126D-0F77-441D-01A60C32BF27}"/>
              </a:ext>
            </a:extLst>
          </p:cNvPr>
          <p:cNvSpPr>
            <a:spLocks noGrp="1"/>
          </p:cNvSpPr>
          <p:nvPr>
            <p:ph idx="1"/>
          </p:nvPr>
        </p:nvSpPr>
        <p:spPr>
          <a:xfrm>
            <a:off x="5963478" y="2138901"/>
            <a:ext cx="5618922" cy="4033299"/>
          </a:xfrm>
        </p:spPr>
        <p:txBody>
          <a:bodyPr>
            <a:normAutofit/>
          </a:bodyPr>
          <a:lstStyle/>
          <a:p>
            <a:r>
              <a:rPr lang="en-CA" b="1">
                <a:solidFill>
                  <a:srgbClr val="FFFFFF"/>
                </a:solidFill>
              </a:rPr>
              <a:t>THE CALENDAR tab </a:t>
            </a:r>
            <a:r>
              <a:rPr lang="en-CA">
                <a:solidFill>
                  <a:srgbClr val="FFFFFF"/>
                </a:solidFill>
              </a:rPr>
              <a:t>in your account </a:t>
            </a:r>
          </a:p>
          <a:p>
            <a:pPr lvl="1"/>
            <a:r>
              <a:rPr lang="en-CA">
                <a:solidFill>
                  <a:srgbClr val="FFFFFF"/>
                </a:solidFill>
              </a:rPr>
              <a:t>will show all your registered skating days, events etc. </a:t>
            </a:r>
          </a:p>
          <a:p>
            <a:pPr lvl="1"/>
            <a:r>
              <a:rPr lang="en-CA">
                <a:solidFill>
                  <a:srgbClr val="FFFFFF"/>
                </a:solidFill>
              </a:rPr>
              <a:t>This is the best “go-to”.  It the event of any changes, it will show here first.</a:t>
            </a:r>
          </a:p>
          <a:p>
            <a:r>
              <a:rPr lang="en-CA">
                <a:solidFill>
                  <a:srgbClr val="FFFFFF"/>
                </a:solidFill>
              </a:rPr>
              <a:t>Off-ice classes are included in your registration and an important part of a skater’s training.  If possible ,please bring a yoga mat, skipping rope, running shoes and a water bottle. A “spinner” is also very useful.</a:t>
            </a:r>
          </a:p>
          <a:p>
            <a:pPr marL="0" indent="0">
              <a:buNone/>
            </a:pPr>
            <a:endParaRPr lang="en-CA">
              <a:solidFill>
                <a:srgbClr val="FFFFFF"/>
              </a:solidFill>
            </a:endParaRPr>
          </a:p>
          <a:p>
            <a:endParaRPr lang="en-CA">
              <a:solidFill>
                <a:srgbClr val="FFFFFF"/>
              </a:solidFill>
            </a:endParaRPr>
          </a:p>
        </p:txBody>
      </p:sp>
      <p:sp>
        <p:nvSpPr>
          <p:cNvPr id="13" name="Freeform: Shape 12">
            <a:extLst>
              <a:ext uri="{FF2B5EF4-FFF2-40B4-BE49-F238E27FC236}">
                <a16:creationId xmlns:a16="http://schemas.microsoft.com/office/drawing/2014/main" id="{B4A844BD-14AA-428F-A577-AF00BC374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05014"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B5E57564-AF5B-45C2-9B42-165C77BE88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05012"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24958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FBF75-BA8F-725B-0362-8DFEF590C352}"/>
              </a:ext>
            </a:extLst>
          </p:cNvPr>
          <p:cNvSpPr>
            <a:spLocks noGrp="1"/>
          </p:cNvSpPr>
          <p:nvPr>
            <p:ph type="title"/>
          </p:nvPr>
        </p:nvSpPr>
        <p:spPr/>
        <p:txBody>
          <a:bodyPr/>
          <a:lstStyle/>
          <a:p>
            <a:r>
              <a:rPr lang="en-CA"/>
              <a:t>Club Apparel</a:t>
            </a:r>
            <a:endParaRPr lang="en-CA" dirty="0"/>
          </a:p>
        </p:txBody>
      </p:sp>
      <p:sp>
        <p:nvSpPr>
          <p:cNvPr id="3" name="Content Placeholder 2">
            <a:extLst>
              <a:ext uri="{FF2B5EF4-FFF2-40B4-BE49-F238E27FC236}">
                <a16:creationId xmlns:a16="http://schemas.microsoft.com/office/drawing/2014/main" id="{512876ED-0716-F9A9-9D95-AB4705F6EEE4}"/>
              </a:ext>
            </a:extLst>
          </p:cNvPr>
          <p:cNvSpPr>
            <a:spLocks noGrp="1"/>
          </p:cNvSpPr>
          <p:nvPr>
            <p:ph idx="1"/>
          </p:nvPr>
        </p:nvSpPr>
        <p:spPr>
          <a:xfrm>
            <a:off x="914400" y="1767840"/>
            <a:ext cx="9914860" cy="4947920"/>
          </a:xfrm>
        </p:spPr>
        <p:txBody>
          <a:bodyPr/>
          <a:lstStyle/>
          <a:p>
            <a:r>
              <a:rPr lang="en-CA"/>
              <a:t>We have a store available through Allstar Cresting </a:t>
            </a:r>
          </a:p>
          <a:p>
            <a:pPr lvl="1"/>
            <a:r>
              <a:rPr lang="en-CA"/>
              <a:t>There are t-shirts, hoodies, outdoor jackets and more – Get in the spirit with quality merchandise. 10% goes to the club.  </a:t>
            </a:r>
          </a:p>
          <a:p>
            <a:pPr lvl="1"/>
            <a:endParaRPr lang="en-CA"/>
          </a:p>
          <a:p>
            <a:pPr marL="457200" lvl="1" indent="0">
              <a:buNone/>
            </a:pPr>
            <a:r>
              <a:rPr lang="en-CA"/>
              <a:t>                           https://allstarcresting.ca/      </a:t>
            </a:r>
          </a:p>
          <a:p>
            <a:pPr lvl="1"/>
            <a:endParaRPr lang="en-CA"/>
          </a:p>
          <a:p>
            <a:r>
              <a:rPr lang="en-CA"/>
              <a:t>We now have youth size club competition/practice jackets available for order. Reach out to us at </a:t>
            </a:r>
            <a:r>
              <a:rPr lang="en-CA">
                <a:hlinkClick r:id="rId2"/>
              </a:rPr>
              <a:t>office@sherwoodparkdaleskatingclub.com</a:t>
            </a:r>
            <a:r>
              <a:rPr lang="en-CA"/>
              <a:t>  if you are looking for an on-ice/competition jacket. Adult sizes will still be ordered through lululemon if a minimum number are required.</a:t>
            </a:r>
          </a:p>
          <a:p>
            <a:r>
              <a:rPr lang="en-CA"/>
              <a:t>Mittens and gloves as well as skate guards are also still available on site.</a:t>
            </a:r>
          </a:p>
          <a:p>
            <a:pPr marL="0" indent="0">
              <a:buNone/>
            </a:pPr>
            <a:endParaRPr lang="en-CA" dirty="0"/>
          </a:p>
        </p:txBody>
      </p:sp>
      <p:pic>
        <p:nvPicPr>
          <p:cNvPr id="6" name="Picture 5" descr="A qr code with a dinosaur&#10;&#10;Description automatically generated">
            <a:extLst>
              <a:ext uri="{FF2B5EF4-FFF2-40B4-BE49-F238E27FC236}">
                <a16:creationId xmlns:a16="http://schemas.microsoft.com/office/drawing/2014/main" id="{6D6C123B-070D-EBB4-3A09-016E4084A4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8180" y="2964764"/>
            <a:ext cx="1122045" cy="1122045"/>
          </a:xfrm>
          <a:prstGeom prst="rect">
            <a:avLst/>
          </a:prstGeom>
        </p:spPr>
      </p:pic>
    </p:spTree>
    <p:extLst>
      <p:ext uri="{BB962C8B-B14F-4D97-AF65-F5344CB8AC3E}">
        <p14:creationId xmlns:p14="http://schemas.microsoft.com/office/powerpoint/2010/main" val="265257964"/>
      </p:ext>
    </p:extLst>
  </p:cSld>
  <p:clrMapOvr>
    <a:masterClrMapping/>
  </p:clrMapOvr>
</p:sld>
</file>

<file path=ppt/theme/theme1.xml><?xml version="1.0" encoding="utf-8"?>
<a:theme xmlns:a="http://schemas.openxmlformats.org/drawingml/2006/main" name="ModOverlayVTI">
  <a:themeElements>
    <a:clrScheme name="Custom 50">
      <a:dk1>
        <a:sysClr val="windowText" lastClr="000000"/>
      </a:dk1>
      <a:lt1>
        <a:srgbClr val="F4F2EC"/>
      </a:lt1>
      <a:dk2>
        <a:srgbClr val="09283F"/>
      </a:dk2>
      <a:lt2>
        <a:srgbClr val="FFFFFF"/>
      </a:lt2>
      <a:accent1>
        <a:srgbClr val="3C9A8F"/>
      </a:accent1>
      <a:accent2>
        <a:srgbClr val="18818C"/>
      </a:accent2>
      <a:accent3>
        <a:srgbClr val="800A2F"/>
      </a:accent3>
      <a:accent4>
        <a:srgbClr val="F6635C"/>
      </a:accent4>
      <a:accent5>
        <a:srgbClr val="F48E7C"/>
      </a:accent5>
      <a:accent6>
        <a:srgbClr val="DA9D16"/>
      </a:accent6>
      <a:hlink>
        <a:srgbClr val="ED621D"/>
      </a:hlink>
      <a:folHlink>
        <a:srgbClr val="A18A6D"/>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docProps/app.xml><?xml version="1.0" encoding="utf-8"?>
<Properties xmlns="http://schemas.openxmlformats.org/officeDocument/2006/extended-properties" xmlns:vt="http://schemas.openxmlformats.org/officeDocument/2006/docPropsVTypes">
  <TotalTime>298</TotalTime>
  <Words>891</Words>
  <Application>Microsoft Office PowerPoint</Application>
  <PresentationFormat>Widescreen</PresentationFormat>
  <Paragraphs>52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 Nova Light</vt:lpstr>
      <vt:lpstr>Elephant</vt:lpstr>
      <vt:lpstr>ModOverlayVTI</vt:lpstr>
      <vt:lpstr>INTERMEDIATE SENIOR PARENT MEETING</vt:lpstr>
      <vt:lpstr>Welcome to Starskate  Intermediate &amp; Senior Programming</vt:lpstr>
      <vt:lpstr>Up Coming Events</vt:lpstr>
      <vt:lpstr>Competition Funding</vt:lpstr>
      <vt:lpstr>Competition Hosts</vt:lpstr>
      <vt:lpstr>Synchro</vt:lpstr>
      <vt:lpstr>Healthy Kids! Active Kids! Fundraiser</vt:lpstr>
      <vt:lpstr>Reminders</vt:lpstr>
      <vt:lpstr>Club Apparel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CANSKATE PARENT MEETING</dc:title>
  <dc:creator>Laurie Godfrey</dc:creator>
  <cp:lastModifiedBy>Laurie Godfrey</cp:lastModifiedBy>
  <cp:revision>8</cp:revision>
  <dcterms:created xsi:type="dcterms:W3CDTF">2023-10-02T10:22:05Z</dcterms:created>
  <dcterms:modified xsi:type="dcterms:W3CDTF">2023-10-03T23:56:43Z</dcterms:modified>
</cp:coreProperties>
</file>